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8DE9F-5EB8-4C69-AD4D-B41B0324E8C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8BB5733-D0BE-41C2-83CF-9C314CA991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4A3AE9-5A5B-4549-9514-12776C04DCC6}"/>
              </a:ext>
            </a:extLst>
          </p:cNvPr>
          <p:cNvSpPr>
            <a:spLocks noGrp="1"/>
          </p:cNvSpPr>
          <p:nvPr>
            <p:ph type="dt" sz="half" idx="10"/>
          </p:nvPr>
        </p:nvSpPr>
        <p:spPr/>
        <p:txBody>
          <a:bodyPr/>
          <a:lstStyle/>
          <a:p>
            <a:fld id="{69646C99-2F9F-4E3B-8E49-A26129F722D8}" type="datetimeFigureOut">
              <a:rPr lang="en-US" smtClean="0"/>
              <a:t>3/17/2020</a:t>
            </a:fld>
            <a:endParaRPr lang="en-US"/>
          </a:p>
        </p:txBody>
      </p:sp>
      <p:sp>
        <p:nvSpPr>
          <p:cNvPr id="5" name="Footer Placeholder 4">
            <a:extLst>
              <a:ext uri="{FF2B5EF4-FFF2-40B4-BE49-F238E27FC236}">
                <a16:creationId xmlns:a16="http://schemas.microsoft.com/office/drawing/2014/main" id="{DB9C585C-62DC-49B4-A3A6-787BF19522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60D81B-FE82-4DF7-9320-B5DD6E2ECC87}"/>
              </a:ext>
            </a:extLst>
          </p:cNvPr>
          <p:cNvSpPr>
            <a:spLocks noGrp="1"/>
          </p:cNvSpPr>
          <p:nvPr>
            <p:ph type="sldNum" sz="quarter" idx="12"/>
          </p:nvPr>
        </p:nvSpPr>
        <p:spPr/>
        <p:txBody>
          <a:bodyPr/>
          <a:lstStyle/>
          <a:p>
            <a:fld id="{7563676A-8927-4EFD-AFE8-5005DA47B309}" type="slidenum">
              <a:rPr lang="en-US" smtClean="0"/>
              <a:t>‹#›</a:t>
            </a:fld>
            <a:endParaRPr lang="en-US"/>
          </a:p>
        </p:txBody>
      </p:sp>
    </p:spTree>
    <p:extLst>
      <p:ext uri="{BB962C8B-B14F-4D97-AF65-F5344CB8AC3E}">
        <p14:creationId xmlns:p14="http://schemas.microsoft.com/office/powerpoint/2010/main" val="4157438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D87A9-726A-4377-B8E4-72F572F3D8B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BDEE1BD-B6BE-4C3B-ACC3-65C47A0D3D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4D8096-6DC2-44A8-A7E3-D21CF8A2FC0D}"/>
              </a:ext>
            </a:extLst>
          </p:cNvPr>
          <p:cNvSpPr>
            <a:spLocks noGrp="1"/>
          </p:cNvSpPr>
          <p:nvPr>
            <p:ph type="dt" sz="half" idx="10"/>
          </p:nvPr>
        </p:nvSpPr>
        <p:spPr/>
        <p:txBody>
          <a:bodyPr/>
          <a:lstStyle/>
          <a:p>
            <a:fld id="{69646C99-2F9F-4E3B-8E49-A26129F722D8}" type="datetimeFigureOut">
              <a:rPr lang="en-US" smtClean="0"/>
              <a:t>3/17/2020</a:t>
            </a:fld>
            <a:endParaRPr lang="en-US"/>
          </a:p>
        </p:txBody>
      </p:sp>
      <p:sp>
        <p:nvSpPr>
          <p:cNvPr id="5" name="Footer Placeholder 4">
            <a:extLst>
              <a:ext uri="{FF2B5EF4-FFF2-40B4-BE49-F238E27FC236}">
                <a16:creationId xmlns:a16="http://schemas.microsoft.com/office/drawing/2014/main" id="{E1B71010-2052-47DB-AB78-1CE4A2DFB2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641CB9-19CE-403C-A727-ED6B06C00425}"/>
              </a:ext>
            </a:extLst>
          </p:cNvPr>
          <p:cNvSpPr>
            <a:spLocks noGrp="1"/>
          </p:cNvSpPr>
          <p:nvPr>
            <p:ph type="sldNum" sz="quarter" idx="12"/>
          </p:nvPr>
        </p:nvSpPr>
        <p:spPr/>
        <p:txBody>
          <a:bodyPr/>
          <a:lstStyle/>
          <a:p>
            <a:fld id="{7563676A-8927-4EFD-AFE8-5005DA47B309}" type="slidenum">
              <a:rPr lang="en-US" smtClean="0"/>
              <a:t>‹#›</a:t>
            </a:fld>
            <a:endParaRPr lang="en-US"/>
          </a:p>
        </p:txBody>
      </p:sp>
    </p:spTree>
    <p:extLst>
      <p:ext uri="{BB962C8B-B14F-4D97-AF65-F5344CB8AC3E}">
        <p14:creationId xmlns:p14="http://schemas.microsoft.com/office/powerpoint/2010/main" val="1280255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294270-1629-4C2E-8E8F-F42974B2D9D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A7A72E-A12E-40C3-8E9E-BCD0DAF437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467611-D883-4D8F-8BB1-E540F4443419}"/>
              </a:ext>
            </a:extLst>
          </p:cNvPr>
          <p:cNvSpPr>
            <a:spLocks noGrp="1"/>
          </p:cNvSpPr>
          <p:nvPr>
            <p:ph type="dt" sz="half" idx="10"/>
          </p:nvPr>
        </p:nvSpPr>
        <p:spPr/>
        <p:txBody>
          <a:bodyPr/>
          <a:lstStyle/>
          <a:p>
            <a:fld id="{69646C99-2F9F-4E3B-8E49-A26129F722D8}" type="datetimeFigureOut">
              <a:rPr lang="en-US" smtClean="0"/>
              <a:t>3/17/2020</a:t>
            </a:fld>
            <a:endParaRPr lang="en-US"/>
          </a:p>
        </p:txBody>
      </p:sp>
      <p:sp>
        <p:nvSpPr>
          <p:cNvPr id="5" name="Footer Placeholder 4">
            <a:extLst>
              <a:ext uri="{FF2B5EF4-FFF2-40B4-BE49-F238E27FC236}">
                <a16:creationId xmlns:a16="http://schemas.microsoft.com/office/drawing/2014/main" id="{542DE106-CC44-4D82-9E6D-46FF65EB75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88BFEF-D039-41CD-8685-F7A37821C554}"/>
              </a:ext>
            </a:extLst>
          </p:cNvPr>
          <p:cNvSpPr>
            <a:spLocks noGrp="1"/>
          </p:cNvSpPr>
          <p:nvPr>
            <p:ph type="sldNum" sz="quarter" idx="12"/>
          </p:nvPr>
        </p:nvSpPr>
        <p:spPr/>
        <p:txBody>
          <a:bodyPr/>
          <a:lstStyle/>
          <a:p>
            <a:fld id="{7563676A-8927-4EFD-AFE8-5005DA47B309}" type="slidenum">
              <a:rPr lang="en-US" smtClean="0"/>
              <a:t>‹#›</a:t>
            </a:fld>
            <a:endParaRPr lang="en-US"/>
          </a:p>
        </p:txBody>
      </p:sp>
    </p:spTree>
    <p:extLst>
      <p:ext uri="{BB962C8B-B14F-4D97-AF65-F5344CB8AC3E}">
        <p14:creationId xmlns:p14="http://schemas.microsoft.com/office/powerpoint/2010/main" val="3242307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17E12-9BD2-4442-A77D-593AFCBD04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F6E73E-FFAB-407D-8999-16372979F34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159061-3A3E-45F9-85D3-DEF912475690}"/>
              </a:ext>
            </a:extLst>
          </p:cNvPr>
          <p:cNvSpPr>
            <a:spLocks noGrp="1"/>
          </p:cNvSpPr>
          <p:nvPr>
            <p:ph type="dt" sz="half" idx="10"/>
          </p:nvPr>
        </p:nvSpPr>
        <p:spPr/>
        <p:txBody>
          <a:bodyPr/>
          <a:lstStyle/>
          <a:p>
            <a:fld id="{69646C99-2F9F-4E3B-8E49-A26129F722D8}" type="datetimeFigureOut">
              <a:rPr lang="en-US" smtClean="0"/>
              <a:t>3/17/2020</a:t>
            </a:fld>
            <a:endParaRPr lang="en-US"/>
          </a:p>
        </p:txBody>
      </p:sp>
      <p:sp>
        <p:nvSpPr>
          <p:cNvPr id="5" name="Footer Placeholder 4">
            <a:extLst>
              <a:ext uri="{FF2B5EF4-FFF2-40B4-BE49-F238E27FC236}">
                <a16:creationId xmlns:a16="http://schemas.microsoft.com/office/drawing/2014/main" id="{87678D92-B81D-460A-80D9-039F9A91A9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0B7595-C825-486D-AF0E-C7F101016929}"/>
              </a:ext>
            </a:extLst>
          </p:cNvPr>
          <p:cNvSpPr>
            <a:spLocks noGrp="1"/>
          </p:cNvSpPr>
          <p:nvPr>
            <p:ph type="sldNum" sz="quarter" idx="12"/>
          </p:nvPr>
        </p:nvSpPr>
        <p:spPr/>
        <p:txBody>
          <a:bodyPr/>
          <a:lstStyle/>
          <a:p>
            <a:fld id="{7563676A-8927-4EFD-AFE8-5005DA47B309}" type="slidenum">
              <a:rPr lang="en-US" smtClean="0"/>
              <a:t>‹#›</a:t>
            </a:fld>
            <a:endParaRPr lang="en-US"/>
          </a:p>
        </p:txBody>
      </p:sp>
    </p:spTree>
    <p:extLst>
      <p:ext uri="{BB962C8B-B14F-4D97-AF65-F5344CB8AC3E}">
        <p14:creationId xmlns:p14="http://schemas.microsoft.com/office/powerpoint/2010/main" val="843450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2E9B1-3B4E-45DA-911B-F44DB0E4DA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66319FA-C51E-4FEC-9CAD-04958451C1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4B215D-C503-4256-AE0E-79992DB7B289}"/>
              </a:ext>
            </a:extLst>
          </p:cNvPr>
          <p:cNvSpPr>
            <a:spLocks noGrp="1"/>
          </p:cNvSpPr>
          <p:nvPr>
            <p:ph type="dt" sz="half" idx="10"/>
          </p:nvPr>
        </p:nvSpPr>
        <p:spPr/>
        <p:txBody>
          <a:bodyPr/>
          <a:lstStyle/>
          <a:p>
            <a:fld id="{69646C99-2F9F-4E3B-8E49-A26129F722D8}" type="datetimeFigureOut">
              <a:rPr lang="en-US" smtClean="0"/>
              <a:t>3/17/2020</a:t>
            </a:fld>
            <a:endParaRPr lang="en-US"/>
          </a:p>
        </p:txBody>
      </p:sp>
      <p:sp>
        <p:nvSpPr>
          <p:cNvPr id="5" name="Footer Placeholder 4">
            <a:extLst>
              <a:ext uri="{FF2B5EF4-FFF2-40B4-BE49-F238E27FC236}">
                <a16:creationId xmlns:a16="http://schemas.microsoft.com/office/drawing/2014/main" id="{26DC91AB-8125-4DC6-9326-27F4B6BB25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E431B8-F471-4663-A41D-012E16197A25}"/>
              </a:ext>
            </a:extLst>
          </p:cNvPr>
          <p:cNvSpPr>
            <a:spLocks noGrp="1"/>
          </p:cNvSpPr>
          <p:nvPr>
            <p:ph type="sldNum" sz="quarter" idx="12"/>
          </p:nvPr>
        </p:nvSpPr>
        <p:spPr/>
        <p:txBody>
          <a:bodyPr/>
          <a:lstStyle/>
          <a:p>
            <a:fld id="{7563676A-8927-4EFD-AFE8-5005DA47B309}" type="slidenum">
              <a:rPr lang="en-US" smtClean="0"/>
              <a:t>‹#›</a:t>
            </a:fld>
            <a:endParaRPr lang="en-US"/>
          </a:p>
        </p:txBody>
      </p:sp>
    </p:spTree>
    <p:extLst>
      <p:ext uri="{BB962C8B-B14F-4D97-AF65-F5344CB8AC3E}">
        <p14:creationId xmlns:p14="http://schemas.microsoft.com/office/powerpoint/2010/main" val="997155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9A58A-1951-4A49-9E67-14E8B5309C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6B02BC-5EA8-47BC-A366-C13A96BCD0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B707F23-F91C-47B0-928A-BF7282E038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166F7F-D38F-4309-B087-E532166154D1}"/>
              </a:ext>
            </a:extLst>
          </p:cNvPr>
          <p:cNvSpPr>
            <a:spLocks noGrp="1"/>
          </p:cNvSpPr>
          <p:nvPr>
            <p:ph type="dt" sz="half" idx="10"/>
          </p:nvPr>
        </p:nvSpPr>
        <p:spPr/>
        <p:txBody>
          <a:bodyPr/>
          <a:lstStyle/>
          <a:p>
            <a:fld id="{69646C99-2F9F-4E3B-8E49-A26129F722D8}" type="datetimeFigureOut">
              <a:rPr lang="en-US" smtClean="0"/>
              <a:t>3/17/2020</a:t>
            </a:fld>
            <a:endParaRPr lang="en-US"/>
          </a:p>
        </p:txBody>
      </p:sp>
      <p:sp>
        <p:nvSpPr>
          <p:cNvPr id="6" name="Footer Placeholder 5">
            <a:extLst>
              <a:ext uri="{FF2B5EF4-FFF2-40B4-BE49-F238E27FC236}">
                <a16:creationId xmlns:a16="http://schemas.microsoft.com/office/drawing/2014/main" id="{91AC89A4-6168-4A74-AA52-0A48AEFE3D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4888F2-5813-4CED-9464-449AABC6C3B9}"/>
              </a:ext>
            </a:extLst>
          </p:cNvPr>
          <p:cNvSpPr>
            <a:spLocks noGrp="1"/>
          </p:cNvSpPr>
          <p:nvPr>
            <p:ph type="sldNum" sz="quarter" idx="12"/>
          </p:nvPr>
        </p:nvSpPr>
        <p:spPr/>
        <p:txBody>
          <a:bodyPr/>
          <a:lstStyle/>
          <a:p>
            <a:fld id="{7563676A-8927-4EFD-AFE8-5005DA47B309}" type="slidenum">
              <a:rPr lang="en-US" smtClean="0"/>
              <a:t>‹#›</a:t>
            </a:fld>
            <a:endParaRPr lang="en-US"/>
          </a:p>
        </p:txBody>
      </p:sp>
    </p:spTree>
    <p:extLst>
      <p:ext uri="{BB962C8B-B14F-4D97-AF65-F5344CB8AC3E}">
        <p14:creationId xmlns:p14="http://schemas.microsoft.com/office/powerpoint/2010/main" val="2412036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B0AD7-621C-4948-9B25-B1E2CB15B20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0363DC8-BF26-498F-AC86-B0983FD659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4CE52D-1044-41B5-B6C8-D20955FBD8D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19955A6-B73E-4D60-94A1-8AED60A7A1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3B98C2-FB40-488A-93B7-B5DE0FB69E5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5A7BFE9-AD17-47BB-8F8D-39FB61A6F127}"/>
              </a:ext>
            </a:extLst>
          </p:cNvPr>
          <p:cNvSpPr>
            <a:spLocks noGrp="1"/>
          </p:cNvSpPr>
          <p:nvPr>
            <p:ph type="dt" sz="half" idx="10"/>
          </p:nvPr>
        </p:nvSpPr>
        <p:spPr/>
        <p:txBody>
          <a:bodyPr/>
          <a:lstStyle/>
          <a:p>
            <a:fld id="{69646C99-2F9F-4E3B-8E49-A26129F722D8}" type="datetimeFigureOut">
              <a:rPr lang="en-US" smtClean="0"/>
              <a:t>3/17/2020</a:t>
            </a:fld>
            <a:endParaRPr lang="en-US"/>
          </a:p>
        </p:txBody>
      </p:sp>
      <p:sp>
        <p:nvSpPr>
          <p:cNvPr id="8" name="Footer Placeholder 7">
            <a:extLst>
              <a:ext uri="{FF2B5EF4-FFF2-40B4-BE49-F238E27FC236}">
                <a16:creationId xmlns:a16="http://schemas.microsoft.com/office/drawing/2014/main" id="{7CC0413E-BA57-4D86-A196-1FB3982CACB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9A7E96A-E16D-44C6-80BA-8EC7B9B12B4F}"/>
              </a:ext>
            </a:extLst>
          </p:cNvPr>
          <p:cNvSpPr>
            <a:spLocks noGrp="1"/>
          </p:cNvSpPr>
          <p:nvPr>
            <p:ph type="sldNum" sz="quarter" idx="12"/>
          </p:nvPr>
        </p:nvSpPr>
        <p:spPr/>
        <p:txBody>
          <a:bodyPr/>
          <a:lstStyle/>
          <a:p>
            <a:fld id="{7563676A-8927-4EFD-AFE8-5005DA47B309}" type="slidenum">
              <a:rPr lang="en-US" smtClean="0"/>
              <a:t>‹#›</a:t>
            </a:fld>
            <a:endParaRPr lang="en-US"/>
          </a:p>
        </p:txBody>
      </p:sp>
    </p:spTree>
    <p:extLst>
      <p:ext uri="{BB962C8B-B14F-4D97-AF65-F5344CB8AC3E}">
        <p14:creationId xmlns:p14="http://schemas.microsoft.com/office/powerpoint/2010/main" val="3094662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3040C-D623-4D8D-8D4E-68AECC678E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2B19015-2D91-4ECE-B245-1C219F0DCEDC}"/>
              </a:ext>
            </a:extLst>
          </p:cNvPr>
          <p:cNvSpPr>
            <a:spLocks noGrp="1"/>
          </p:cNvSpPr>
          <p:nvPr>
            <p:ph type="dt" sz="half" idx="10"/>
          </p:nvPr>
        </p:nvSpPr>
        <p:spPr/>
        <p:txBody>
          <a:bodyPr/>
          <a:lstStyle/>
          <a:p>
            <a:fld id="{69646C99-2F9F-4E3B-8E49-A26129F722D8}" type="datetimeFigureOut">
              <a:rPr lang="en-US" smtClean="0"/>
              <a:t>3/17/2020</a:t>
            </a:fld>
            <a:endParaRPr lang="en-US"/>
          </a:p>
        </p:txBody>
      </p:sp>
      <p:sp>
        <p:nvSpPr>
          <p:cNvPr id="4" name="Footer Placeholder 3">
            <a:extLst>
              <a:ext uri="{FF2B5EF4-FFF2-40B4-BE49-F238E27FC236}">
                <a16:creationId xmlns:a16="http://schemas.microsoft.com/office/drawing/2014/main" id="{94E5FECC-D85F-4210-8E71-7EB73502591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DA288B5-43A0-4A75-9358-E3856B7383E6}"/>
              </a:ext>
            </a:extLst>
          </p:cNvPr>
          <p:cNvSpPr>
            <a:spLocks noGrp="1"/>
          </p:cNvSpPr>
          <p:nvPr>
            <p:ph type="sldNum" sz="quarter" idx="12"/>
          </p:nvPr>
        </p:nvSpPr>
        <p:spPr/>
        <p:txBody>
          <a:bodyPr/>
          <a:lstStyle/>
          <a:p>
            <a:fld id="{7563676A-8927-4EFD-AFE8-5005DA47B309}" type="slidenum">
              <a:rPr lang="en-US" smtClean="0"/>
              <a:t>‹#›</a:t>
            </a:fld>
            <a:endParaRPr lang="en-US"/>
          </a:p>
        </p:txBody>
      </p:sp>
    </p:spTree>
    <p:extLst>
      <p:ext uri="{BB962C8B-B14F-4D97-AF65-F5344CB8AC3E}">
        <p14:creationId xmlns:p14="http://schemas.microsoft.com/office/powerpoint/2010/main" val="3705231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11D20C-71AC-4454-BCC7-2452347BD150}"/>
              </a:ext>
            </a:extLst>
          </p:cNvPr>
          <p:cNvSpPr>
            <a:spLocks noGrp="1"/>
          </p:cNvSpPr>
          <p:nvPr>
            <p:ph type="dt" sz="half" idx="10"/>
          </p:nvPr>
        </p:nvSpPr>
        <p:spPr/>
        <p:txBody>
          <a:bodyPr/>
          <a:lstStyle/>
          <a:p>
            <a:fld id="{69646C99-2F9F-4E3B-8E49-A26129F722D8}" type="datetimeFigureOut">
              <a:rPr lang="en-US" smtClean="0"/>
              <a:t>3/17/2020</a:t>
            </a:fld>
            <a:endParaRPr lang="en-US"/>
          </a:p>
        </p:txBody>
      </p:sp>
      <p:sp>
        <p:nvSpPr>
          <p:cNvPr id="3" name="Footer Placeholder 2">
            <a:extLst>
              <a:ext uri="{FF2B5EF4-FFF2-40B4-BE49-F238E27FC236}">
                <a16:creationId xmlns:a16="http://schemas.microsoft.com/office/drawing/2014/main" id="{9983D1D7-AC99-4F29-BA0D-EE1ED52AEFE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B65BE4-3269-47FD-A833-12E0EB3426A6}"/>
              </a:ext>
            </a:extLst>
          </p:cNvPr>
          <p:cNvSpPr>
            <a:spLocks noGrp="1"/>
          </p:cNvSpPr>
          <p:nvPr>
            <p:ph type="sldNum" sz="quarter" idx="12"/>
          </p:nvPr>
        </p:nvSpPr>
        <p:spPr/>
        <p:txBody>
          <a:bodyPr/>
          <a:lstStyle/>
          <a:p>
            <a:fld id="{7563676A-8927-4EFD-AFE8-5005DA47B309}" type="slidenum">
              <a:rPr lang="en-US" smtClean="0"/>
              <a:t>‹#›</a:t>
            </a:fld>
            <a:endParaRPr lang="en-US"/>
          </a:p>
        </p:txBody>
      </p:sp>
    </p:spTree>
    <p:extLst>
      <p:ext uri="{BB962C8B-B14F-4D97-AF65-F5344CB8AC3E}">
        <p14:creationId xmlns:p14="http://schemas.microsoft.com/office/powerpoint/2010/main" val="856907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001FC-B302-41F2-A57F-6BEB32095E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CBBDFA-884F-46BF-92E3-8ABA9FE14C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F48FB3-5DE6-409F-B74D-5A4F6B18E1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265257-5F4B-452D-9C7A-3261847E5DC6}"/>
              </a:ext>
            </a:extLst>
          </p:cNvPr>
          <p:cNvSpPr>
            <a:spLocks noGrp="1"/>
          </p:cNvSpPr>
          <p:nvPr>
            <p:ph type="dt" sz="half" idx="10"/>
          </p:nvPr>
        </p:nvSpPr>
        <p:spPr/>
        <p:txBody>
          <a:bodyPr/>
          <a:lstStyle/>
          <a:p>
            <a:fld id="{69646C99-2F9F-4E3B-8E49-A26129F722D8}" type="datetimeFigureOut">
              <a:rPr lang="en-US" smtClean="0"/>
              <a:t>3/17/2020</a:t>
            </a:fld>
            <a:endParaRPr lang="en-US"/>
          </a:p>
        </p:txBody>
      </p:sp>
      <p:sp>
        <p:nvSpPr>
          <p:cNvPr id="6" name="Footer Placeholder 5">
            <a:extLst>
              <a:ext uri="{FF2B5EF4-FFF2-40B4-BE49-F238E27FC236}">
                <a16:creationId xmlns:a16="http://schemas.microsoft.com/office/drawing/2014/main" id="{D499F37A-5341-4F31-9CFF-88E68A247E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798A6D-A9FA-4227-9627-DC24DCC4E2AB}"/>
              </a:ext>
            </a:extLst>
          </p:cNvPr>
          <p:cNvSpPr>
            <a:spLocks noGrp="1"/>
          </p:cNvSpPr>
          <p:nvPr>
            <p:ph type="sldNum" sz="quarter" idx="12"/>
          </p:nvPr>
        </p:nvSpPr>
        <p:spPr/>
        <p:txBody>
          <a:bodyPr/>
          <a:lstStyle/>
          <a:p>
            <a:fld id="{7563676A-8927-4EFD-AFE8-5005DA47B309}" type="slidenum">
              <a:rPr lang="en-US" smtClean="0"/>
              <a:t>‹#›</a:t>
            </a:fld>
            <a:endParaRPr lang="en-US"/>
          </a:p>
        </p:txBody>
      </p:sp>
    </p:spTree>
    <p:extLst>
      <p:ext uri="{BB962C8B-B14F-4D97-AF65-F5344CB8AC3E}">
        <p14:creationId xmlns:p14="http://schemas.microsoft.com/office/powerpoint/2010/main" val="397890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1A53F-09EF-4A0A-A207-E646168DDC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2959FDA-00F5-4E98-99F3-CECFF309DC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61B482-4047-40A6-8F01-A587E65CAA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CDBFCF-7F2B-46CA-8FDB-36E63048F445}"/>
              </a:ext>
            </a:extLst>
          </p:cNvPr>
          <p:cNvSpPr>
            <a:spLocks noGrp="1"/>
          </p:cNvSpPr>
          <p:nvPr>
            <p:ph type="dt" sz="half" idx="10"/>
          </p:nvPr>
        </p:nvSpPr>
        <p:spPr/>
        <p:txBody>
          <a:bodyPr/>
          <a:lstStyle/>
          <a:p>
            <a:fld id="{69646C99-2F9F-4E3B-8E49-A26129F722D8}" type="datetimeFigureOut">
              <a:rPr lang="en-US" smtClean="0"/>
              <a:t>3/17/2020</a:t>
            </a:fld>
            <a:endParaRPr lang="en-US"/>
          </a:p>
        </p:txBody>
      </p:sp>
      <p:sp>
        <p:nvSpPr>
          <p:cNvPr id="6" name="Footer Placeholder 5">
            <a:extLst>
              <a:ext uri="{FF2B5EF4-FFF2-40B4-BE49-F238E27FC236}">
                <a16:creationId xmlns:a16="http://schemas.microsoft.com/office/drawing/2014/main" id="{349BE970-059E-435E-AC9D-74371C37DC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A0BC32-F1BF-432A-9D25-FB198FCE051F}"/>
              </a:ext>
            </a:extLst>
          </p:cNvPr>
          <p:cNvSpPr>
            <a:spLocks noGrp="1"/>
          </p:cNvSpPr>
          <p:nvPr>
            <p:ph type="sldNum" sz="quarter" idx="12"/>
          </p:nvPr>
        </p:nvSpPr>
        <p:spPr/>
        <p:txBody>
          <a:bodyPr/>
          <a:lstStyle/>
          <a:p>
            <a:fld id="{7563676A-8927-4EFD-AFE8-5005DA47B309}" type="slidenum">
              <a:rPr lang="en-US" smtClean="0"/>
              <a:t>‹#›</a:t>
            </a:fld>
            <a:endParaRPr lang="en-US"/>
          </a:p>
        </p:txBody>
      </p:sp>
    </p:spTree>
    <p:extLst>
      <p:ext uri="{BB962C8B-B14F-4D97-AF65-F5344CB8AC3E}">
        <p14:creationId xmlns:p14="http://schemas.microsoft.com/office/powerpoint/2010/main" val="2241418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9D2819-6E6F-4724-9464-D982FB80EF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46D96A3-7A51-4AD5-8087-F35A5495B2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D27999-25C0-4DE7-91FB-35BA1D038D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646C99-2F9F-4E3B-8E49-A26129F722D8}" type="datetimeFigureOut">
              <a:rPr lang="en-US" smtClean="0"/>
              <a:t>3/17/2020</a:t>
            </a:fld>
            <a:endParaRPr lang="en-US"/>
          </a:p>
        </p:txBody>
      </p:sp>
      <p:sp>
        <p:nvSpPr>
          <p:cNvPr id="5" name="Footer Placeholder 4">
            <a:extLst>
              <a:ext uri="{FF2B5EF4-FFF2-40B4-BE49-F238E27FC236}">
                <a16:creationId xmlns:a16="http://schemas.microsoft.com/office/drawing/2014/main" id="{80FAB4F2-0581-475F-B0D5-CE3EAFE344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BF5676F-0360-4E3D-85EE-F54A6288CB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63676A-8927-4EFD-AFE8-5005DA47B309}" type="slidenum">
              <a:rPr lang="en-US" smtClean="0"/>
              <a:t>‹#›</a:t>
            </a:fld>
            <a:endParaRPr lang="en-US"/>
          </a:p>
        </p:txBody>
      </p:sp>
    </p:spTree>
    <p:extLst>
      <p:ext uri="{BB962C8B-B14F-4D97-AF65-F5344CB8AC3E}">
        <p14:creationId xmlns:p14="http://schemas.microsoft.com/office/powerpoint/2010/main" val="2884309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280268A-252F-43F7-8628-D41A7A893E67}"/>
              </a:ext>
            </a:extLst>
          </p:cNvPr>
          <p:cNvSpPr txBox="1"/>
          <p:nvPr/>
        </p:nvSpPr>
        <p:spPr>
          <a:xfrm>
            <a:off x="1953491" y="2313709"/>
            <a:ext cx="7342909" cy="2554545"/>
          </a:xfrm>
          <a:prstGeom prst="rect">
            <a:avLst/>
          </a:prstGeom>
          <a:noFill/>
        </p:spPr>
        <p:txBody>
          <a:bodyPr wrap="square" rtlCol="0">
            <a:spAutoFit/>
          </a:bodyPr>
          <a:lstStyle/>
          <a:p>
            <a:pPr algn="ctr"/>
            <a:r>
              <a:rPr lang="ar-EG" sz="3200" b="1" i="1" dirty="0">
                <a:solidFill>
                  <a:srgbClr val="FF0000"/>
                </a:solidFill>
              </a:rPr>
              <a:t>اسم</a:t>
            </a:r>
            <a:r>
              <a:rPr lang="ar-EG" sz="3200" b="1" i="1" dirty="0"/>
              <a:t> </a:t>
            </a:r>
            <a:r>
              <a:rPr lang="ar-EG" sz="3200" b="1" i="1" dirty="0">
                <a:solidFill>
                  <a:srgbClr val="FF0000"/>
                </a:solidFill>
              </a:rPr>
              <a:t>المقرر</a:t>
            </a:r>
            <a:r>
              <a:rPr lang="ar-EG" sz="3200" b="1" i="1" dirty="0"/>
              <a:t> : تاريخ مصر المعاصر</a:t>
            </a:r>
          </a:p>
          <a:p>
            <a:pPr algn="ctr"/>
            <a:r>
              <a:rPr lang="ar-EG" sz="3200" b="1" i="1" dirty="0">
                <a:solidFill>
                  <a:srgbClr val="FF0000"/>
                </a:solidFill>
              </a:rPr>
              <a:t>رقم</a:t>
            </a:r>
            <a:r>
              <a:rPr lang="ar-EG" sz="3200" b="1" i="1" dirty="0"/>
              <a:t> </a:t>
            </a:r>
            <a:r>
              <a:rPr lang="ar-EG" sz="3200" b="1" i="1" dirty="0">
                <a:solidFill>
                  <a:srgbClr val="FF0000"/>
                </a:solidFill>
              </a:rPr>
              <a:t>المحاضرة</a:t>
            </a:r>
            <a:r>
              <a:rPr lang="ar-EG" sz="3200" b="1" i="1" dirty="0"/>
              <a:t> : الاسبوع الاول</a:t>
            </a:r>
          </a:p>
          <a:p>
            <a:pPr algn="ctr"/>
            <a:r>
              <a:rPr lang="ar-EG" sz="3200" b="1" i="1" dirty="0">
                <a:solidFill>
                  <a:srgbClr val="FF0000"/>
                </a:solidFill>
              </a:rPr>
              <a:t>اسم الأستاذ</a:t>
            </a:r>
            <a:r>
              <a:rPr lang="ar-EG" sz="3200" b="1" i="1" dirty="0"/>
              <a:t>: نجلاء محمد عبد الجواد</a:t>
            </a:r>
          </a:p>
          <a:p>
            <a:pPr algn="ctr"/>
            <a:r>
              <a:rPr lang="ar-EG" sz="3200" b="1" i="1" dirty="0">
                <a:solidFill>
                  <a:srgbClr val="FF0000"/>
                </a:solidFill>
              </a:rPr>
              <a:t>الفرقة</a:t>
            </a:r>
            <a:r>
              <a:rPr lang="ar-EG" sz="3200" b="1" i="1" dirty="0"/>
              <a:t>: الرابعة  </a:t>
            </a:r>
          </a:p>
          <a:p>
            <a:pPr algn="ctr"/>
            <a:r>
              <a:rPr lang="ar-EG" sz="3200" b="1" i="1" dirty="0">
                <a:solidFill>
                  <a:srgbClr val="FF0000"/>
                </a:solidFill>
              </a:rPr>
              <a:t>القسم</a:t>
            </a:r>
            <a:r>
              <a:rPr lang="ar-EG" sz="3200" b="1" i="1" dirty="0"/>
              <a:t> </a:t>
            </a:r>
            <a:r>
              <a:rPr lang="ar-EG" sz="3200" b="1" i="1" dirty="0">
                <a:solidFill>
                  <a:srgbClr val="FF0000"/>
                </a:solidFill>
              </a:rPr>
              <a:t>العلمى</a:t>
            </a:r>
            <a:r>
              <a:rPr lang="ar-EG" sz="3200" b="1" i="1" dirty="0"/>
              <a:t> : تاريخ  - شعبة عامة</a:t>
            </a:r>
            <a:endParaRPr lang="en-US" sz="3200" b="1" i="1" dirty="0"/>
          </a:p>
        </p:txBody>
      </p:sp>
    </p:spTree>
    <p:extLst>
      <p:ext uri="{BB962C8B-B14F-4D97-AF65-F5344CB8AC3E}">
        <p14:creationId xmlns:p14="http://schemas.microsoft.com/office/powerpoint/2010/main" val="2486532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D492916-F1F3-485D-A1F3-366E2C2C7A56}"/>
              </a:ext>
            </a:extLst>
          </p:cNvPr>
          <p:cNvSpPr txBox="1"/>
          <p:nvPr/>
        </p:nvSpPr>
        <p:spPr>
          <a:xfrm>
            <a:off x="1579418" y="1136073"/>
            <a:ext cx="8714509" cy="3416320"/>
          </a:xfrm>
          <a:prstGeom prst="rect">
            <a:avLst/>
          </a:prstGeom>
          <a:noFill/>
        </p:spPr>
        <p:txBody>
          <a:bodyPr wrap="square" rtlCol="0">
            <a:spAutoFit/>
          </a:bodyPr>
          <a:lstStyle/>
          <a:p>
            <a:pPr algn="r" rtl="1"/>
            <a:r>
              <a:rPr lang="ar-EG" sz="3600" b="1" dirty="0"/>
              <a:t>****</a:t>
            </a:r>
            <a:r>
              <a:rPr lang="ar-SA" sz="3600" b="1" dirty="0"/>
              <a:t>ولقد جاء بنك مصر ليساعد علي بناء  الاقتصاد المصري باستثمار أموال المودعين داخل مصر وفي مشروعات تساعدعلي بناء  الاقتصاد المصري ،</a:t>
            </a:r>
            <a:endParaRPr lang="ar-EG" sz="3600" b="1" dirty="0"/>
          </a:p>
          <a:p>
            <a:pPr algn="r" rtl="1"/>
            <a:r>
              <a:rPr lang="ar-EG" sz="3600" b="1" dirty="0"/>
              <a:t>****</a:t>
            </a:r>
            <a:r>
              <a:rPr lang="ar-SA" sz="3600" b="1" dirty="0"/>
              <a:t> بعد أن كانت كل أموال المدخرين المصريين في بنوك </a:t>
            </a:r>
            <a:r>
              <a:rPr lang="ar-SA" sz="3600" b="1" dirty="0">
                <a:solidFill>
                  <a:srgbClr val="FF0000"/>
                </a:solidFill>
              </a:rPr>
              <a:t>الأهلي</a:t>
            </a:r>
            <a:r>
              <a:rPr lang="ar-SA" sz="3600" b="1" dirty="0"/>
              <a:t> </a:t>
            </a:r>
            <a:r>
              <a:rPr lang="ar-SA" sz="3600" b="1" dirty="0">
                <a:solidFill>
                  <a:srgbClr val="FF0000"/>
                </a:solidFill>
              </a:rPr>
              <a:t>وكريدي فو</a:t>
            </a:r>
            <a:r>
              <a:rPr lang="ar-EG" sz="3600" b="1" dirty="0">
                <a:solidFill>
                  <a:srgbClr val="FF0000"/>
                </a:solidFill>
              </a:rPr>
              <a:t>ر</a:t>
            </a:r>
            <a:r>
              <a:rPr lang="ar-SA" sz="3600" b="1" dirty="0">
                <a:solidFill>
                  <a:srgbClr val="FF0000"/>
                </a:solidFill>
              </a:rPr>
              <a:t>نسيه </a:t>
            </a:r>
            <a:r>
              <a:rPr lang="ar-SA" sz="3600" b="1" dirty="0"/>
              <a:t>وغيره تجد طريقها خارج البلاد لتستثمر في اقتصاديات الدول الأوروبية .</a:t>
            </a:r>
            <a:endParaRPr lang="en-US" sz="3600" dirty="0"/>
          </a:p>
        </p:txBody>
      </p:sp>
    </p:spTree>
    <p:extLst>
      <p:ext uri="{BB962C8B-B14F-4D97-AF65-F5344CB8AC3E}">
        <p14:creationId xmlns:p14="http://schemas.microsoft.com/office/powerpoint/2010/main" val="4210125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5580E2E-3DBA-4B27-AB94-67ABD9537F82}"/>
              </a:ext>
            </a:extLst>
          </p:cNvPr>
          <p:cNvSpPr txBox="1"/>
          <p:nvPr/>
        </p:nvSpPr>
        <p:spPr>
          <a:xfrm>
            <a:off x="803564" y="1094509"/>
            <a:ext cx="10030691" cy="3970318"/>
          </a:xfrm>
          <a:prstGeom prst="rect">
            <a:avLst/>
          </a:prstGeom>
          <a:noFill/>
        </p:spPr>
        <p:txBody>
          <a:bodyPr wrap="square" rtlCol="0">
            <a:spAutoFit/>
          </a:bodyPr>
          <a:lstStyle/>
          <a:p>
            <a:pPr algn="r" rtl="1"/>
            <a:r>
              <a:rPr lang="ar-SA" sz="3600" b="1" dirty="0"/>
              <a:t>وفي 5 أبريل 1920 م ، صدر المرسوم السلطاني من سلطان مصر </a:t>
            </a:r>
            <a:r>
              <a:rPr lang="ar-SA" sz="3600" b="1" dirty="0">
                <a:solidFill>
                  <a:srgbClr val="FF0000"/>
                </a:solidFill>
              </a:rPr>
              <a:t>أحمد فؤاد </a:t>
            </a:r>
            <a:r>
              <a:rPr lang="ar-SA" sz="3600" b="1" dirty="0"/>
              <a:t>، بتأسيس </a:t>
            </a:r>
            <a:r>
              <a:rPr lang="ar-SA" sz="3600" b="1" dirty="0">
                <a:solidFill>
                  <a:srgbClr val="FF0000"/>
                </a:solidFill>
              </a:rPr>
              <a:t>شركة مساهمة</a:t>
            </a:r>
            <a:r>
              <a:rPr lang="ar-SA" sz="3600" b="1" dirty="0"/>
              <a:t> تسمى  </a:t>
            </a:r>
            <a:r>
              <a:rPr lang="ar-SA" sz="3600" b="1" dirty="0">
                <a:solidFill>
                  <a:srgbClr val="FF0000"/>
                </a:solidFill>
              </a:rPr>
              <a:t>بنك مصر </a:t>
            </a:r>
            <a:r>
              <a:rPr lang="ar-SA" sz="3600" b="1" dirty="0"/>
              <a:t>من مساهمين مصريين هم : </a:t>
            </a:r>
            <a:r>
              <a:rPr lang="ar-EG" sz="3600" b="1" dirty="0"/>
              <a:t>1-</a:t>
            </a:r>
            <a:r>
              <a:rPr lang="ar-SA" sz="3600" b="1" dirty="0"/>
              <a:t>أحمد مدحت يكن باشا ،</a:t>
            </a:r>
            <a:r>
              <a:rPr lang="ar-EG" sz="3600" b="1" dirty="0"/>
              <a:t>2-</a:t>
            </a:r>
            <a:r>
              <a:rPr lang="ar-SA" sz="3600" b="1" dirty="0"/>
              <a:t> يوسف أصلان قطاوي باشا وهو من كبار الأعيان اليهود المصريين ، و</a:t>
            </a:r>
            <a:r>
              <a:rPr lang="ar-EG" sz="3600" b="1" dirty="0"/>
              <a:t>3-</a:t>
            </a:r>
            <a:r>
              <a:rPr lang="ar-SA" sz="3600" b="1" dirty="0"/>
              <a:t>محمد طلعت حرب بك ، و</a:t>
            </a:r>
            <a:r>
              <a:rPr lang="ar-EG" sz="3600" b="1" dirty="0"/>
              <a:t>4-</a:t>
            </a:r>
            <a:r>
              <a:rPr lang="ar-SA" sz="3600" b="1" dirty="0"/>
              <a:t>عبد العظيم المصري بك ، و</a:t>
            </a:r>
            <a:r>
              <a:rPr lang="ar-EG" sz="3600" b="1" dirty="0"/>
              <a:t>5-</a:t>
            </a:r>
            <a:r>
              <a:rPr lang="ar-SA" sz="3600" b="1" dirty="0"/>
              <a:t>عبد الحميد السيوفي بك ، و</a:t>
            </a:r>
            <a:r>
              <a:rPr lang="ar-EG" sz="3600" b="1" dirty="0"/>
              <a:t>6-</a:t>
            </a:r>
            <a:r>
              <a:rPr lang="ar-SA" sz="3600" b="1" dirty="0"/>
              <a:t>الطبيب فؤاد سلطان بك ، و</a:t>
            </a:r>
            <a:r>
              <a:rPr lang="ar-EG" sz="3600" b="1" dirty="0"/>
              <a:t>7-</a:t>
            </a:r>
            <a:r>
              <a:rPr lang="ar-SA" sz="3600" b="1" dirty="0"/>
              <a:t>اسكندر مسيحة افندي ، و</a:t>
            </a:r>
            <a:r>
              <a:rPr lang="ar-EG" sz="3600" b="1" dirty="0"/>
              <a:t>8-</a:t>
            </a:r>
            <a:r>
              <a:rPr lang="ar-SA" sz="3600" b="1" dirty="0"/>
              <a:t>عباس بيسوني الخطيب افندي .</a:t>
            </a:r>
            <a:endParaRPr lang="en-US" sz="3600" dirty="0"/>
          </a:p>
        </p:txBody>
      </p:sp>
    </p:spTree>
    <p:extLst>
      <p:ext uri="{BB962C8B-B14F-4D97-AF65-F5344CB8AC3E}">
        <p14:creationId xmlns:p14="http://schemas.microsoft.com/office/powerpoint/2010/main" val="448656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BBBD78-9BAC-4343-B80C-13E1F7052200}"/>
              </a:ext>
            </a:extLst>
          </p:cNvPr>
          <p:cNvSpPr txBox="1"/>
          <p:nvPr/>
        </p:nvSpPr>
        <p:spPr>
          <a:xfrm>
            <a:off x="1149928" y="1817500"/>
            <a:ext cx="9095510" cy="2831544"/>
          </a:xfrm>
          <a:prstGeom prst="rect">
            <a:avLst/>
          </a:prstGeom>
          <a:noFill/>
        </p:spPr>
        <p:txBody>
          <a:bodyPr wrap="square" rtlCol="0">
            <a:spAutoFit/>
          </a:bodyPr>
          <a:lstStyle/>
          <a:p>
            <a:pPr algn="r" rtl="1"/>
            <a:r>
              <a:rPr lang="ar-SA" sz="4000" b="1" dirty="0"/>
              <a:t>و الحقيقة أن سلطة الاحتلال البريطاني لم تحاول منع قيام هذا البنك المصري أو وضع العقبات في طريق انشائه ، علي الرغم أنه قام لينافس البنك الأهلي الذي كان يمثل سلطة الاحتلال الاقتصادي الانجليزي لمصر .</a:t>
            </a:r>
            <a:endParaRPr lang="en-US" sz="4000" dirty="0"/>
          </a:p>
          <a:p>
            <a:pPr rtl="1"/>
            <a:r>
              <a:rPr lang="ar-SA" b="1" dirty="0"/>
              <a:t> </a:t>
            </a:r>
            <a:endParaRPr lang="en-US" dirty="0"/>
          </a:p>
        </p:txBody>
      </p:sp>
    </p:spTree>
    <p:extLst>
      <p:ext uri="{BB962C8B-B14F-4D97-AF65-F5344CB8AC3E}">
        <p14:creationId xmlns:p14="http://schemas.microsoft.com/office/powerpoint/2010/main" val="4214481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65446B2-2ADD-4327-BE1A-009B3B300844}"/>
              </a:ext>
            </a:extLst>
          </p:cNvPr>
          <p:cNvSpPr txBox="1"/>
          <p:nvPr/>
        </p:nvSpPr>
        <p:spPr>
          <a:xfrm>
            <a:off x="1357745" y="1177636"/>
            <a:ext cx="9185564" cy="5293757"/>
          </a:xfrm>
          <a:prstGeom prst="rect">
            <a:avLst/>
          </a:prstGeom>
          <a:noFill/>
        </p:spPr>
        <p:txBody>
          <a:bodyPr wrap="square" rtlCol="0">
            <a:spAutoFit/>
          </a:bodyPr>
          <a:lstStyle/>
          <a:p>
            <a:pPr algn="r" rtl="1"/>
            <a:r>
              <a:rPr lang="ar-SA" sz="4000" b="1" dirty="0"/>
              <a:t>وفي 10 /5/ 1920م قام طلعت حرب بالقاء خطبة بصدد هذا الحدث  في دار الأوبرا المصرية بمناسبة بدء أعمال بنك مصر ، و كان أول مقر له في شارع الشيخ أبو السباع ، وبدأت رحلة بنك مصر في تمصير الاقتصاد المصري والقيام بمشروعات اقتصادية تعود بالخير علي مصر ، أهمها انشاء شركات مصر للسياحة والأقطان و الغزل و النسيج والتمثيل و السينما ، و غيرها .</a:t>
            </a:r>
            <a:endParaRPr lang="en-US" sz="4000" dirty="0"/>
          </a:p>
          <a:p>
            <a:pPr rtl="1"/>
            <a:r>
              <a:rPr lang="ar-SA" b="1" dirty="0"/>
              <a:t> </a:t>
            </a:r>
            <a:endParaRPr lang="en-US" dirty="0"/>
          </a:p>
        </p:txBody>
      </p:sp>
    </p:spTree>
    <p:extLst>
      <p:ext uri="{BB962C8B-B14F-4D97-AF65-F5344CB8AC3E}">
        <p14:creationId xmlns:p14="http://schemas.microsoft.com/office/powerpoint/2010/main" val="2570949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C556457-DA6D-4FC5-ADBC-6EADCC3CEE7E}"/>
              </a:ext>
            </a:extLst>
          </p:cNvPr>
          <p:cNvSpPr txBox="1"/>
          <p:nvPr/>
        </p:nvSpPr>
        <p:spPr>
          <a:xfrm>
            <a:off x="734292" y="1288473"/>
            <a:ext cx="9601200" cy="3046988"/>
          </a:xfrm>
          <a:prstGeom prst="rect">
            <a:avLst/>
          </a:prstGeom>
          <a:noFill/>
        </p:spPr>
        <p:txBody>
          <a:bodyPr wrap="square" rtlCol="0">
            <a:spAutoFit/>
          </a:bodyPr>
          <a:lstStyle/>
          <a:p>
            <a:pPr algn="r"/>
            <a:r>
              <a:rPr lang="ar-SA" b="1" dirty="0"/>
              <a:t> </a:t>
            </a:r>
            <a:r>
              <a:rPr lang="ar-SA" sz="3200" b="1" dirty="0"/>
              <a:t>وقد كان طلعت حرب شخصية شديدة الحيوية والديناميكية ينهض مبكراً ويبدأ العمل في السادسة صباحا ويصدر التعليمات إلى رجاله وظل يعمل لمدة خمس سنوات لمدة 15 ساعة يوميا وبدون مقابل ، وقد استفاد طلعت حرب كثيراً عندما ارتبط في بداية حياته بعلاقة وثيقة مع عمر باشا سلطان مما أكسبه الكثير من الخبرات الإقتصادية والإدارية وفي اتصاله بالحركة الوطنية أيام الخديوي عباس حلمي الثاني </a:t>
            </a:r>
            <a:endParaRPr lang="en-US" dirty="0"/>
          </a:p>
        </p:txBody>
      </p:sp>
    </p:spTree>
    <p:extLst>
      <p:ext uri="{BB962C8B-B14F-4D97-AF65-F5344CB8AC3E}">
        <p14:creationId xmlns:p14="http://schemas.microsoft.com/office/powerpoint/2010/main" val="3375813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9303BA9-102D-47D8-81F1-A4AB6181024F}"/>
              </a:ext>
            </a:extLst>
          </p:cNvPr>
          <p:cNvSpPr txBox="1"/>
          <p:nvPr/>
        </p:nvSpPr>
        <p:spPr>
          <a:xfrm>
            <a:off x="983673" y="1094509"/>
            <a:ext cx="9642763" cy="3539430"/>
          </a:xfrm>
          <a:prstGeom prst="rect">
            <a:avLst/>
          </a:prstGeom>
          <a:noFill/>
        </p:spPr>
        <p:txBody>
          <a:bodyPr wrap="square" rtlCol="0">
            <a:spAutoFit/>
          </a:bodyPr>
          <a:lstStyle/>
          <a:p>
            <a:pPr algn="r" rtl="1"/>
            <a:r>
              <a:rPr lang="ar-SA" sz="2800" b="1" dirty="0"/>
              <a:t>ولذلك فقد كان ينظر إلى المال كخدمة عامة يساهم  في الحفاظ على الثروة الوطنية و تطوير الصناعة المصرية  ،</a:t>
            </a:r>
            <a:endParaRPr lang="ar-EG" sz="2800" b="1" dirty="0"/>
          </a:p>
          <a:p>
            <a:pPr algn="r" rtl="1"/>
            <a:r>
              <a:rPr lang="ar-SA" sz="2800" b="1" dirty="0"/>
              <a:t> وقد أكد ذلك في خطبة افتتاح بنك مصر حيث ذهب إلى أنه ليس بنكا تجاريا حيث إن مهمته الأساسية هي اشتغال مصر بالصناعة  وتشجيع التجارة ، </a:t>
            </a:r>
            <a:endParaRPr lang="ar-EG" sz="2800" b="1" dirty="0"/>
          </a:p>
          <a:p>
            <a:pPr algn="r" rtl="1"/>
            <a:r>
              <a:rPr lang="ar-SA" sz="2800" b="1" dirty="0"/>
              <a:t>وقبل أن ينشئ بنك مصر أنشأ مع صديقه فؤاد الحجازي محلا للبقالة حتى يشجع المصريين على التجارة ورغم انتقادات المحيطين به إلا أن التجربة نجحت وشجعت الكثيرين على خوض مجال التجارة وقد تنازل بعد ذلك عن المحل لبعض المصريين .</a:t>
            </a:r>
            <a:endParaRPr lang="en-US" sz="2800" dirty="0"/>
          </a:p>
        </p:txBody>
      </p:sp>
    </p:spTree>
    <p:extLst>
      <p:ext uri="{BB962C8B-B14F-4D97-AF65-F5344CB8AC3E}">
        <p14:creationId xmlns:p14="http://schemas.microsoft.com/office/powerpoint/2010/main" val="3818299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4D4B80-163A-4AA0-AFAD-E89EF453F297}"/>
              </a:ext>
            </a:extLst>
          </p:cNvPr>
          <p:cNvSpPr txBox="1"/>
          <p:nvPr/>
        </p:nvSpPr>
        <p:spPr>
          <a:xfrm>
            <a:off x="2140527" y="1905506"/>
            <a:ext cx="7910945" cy="3046988"/>
          </a:xfrm>
          <a:prstGeom prst="rect">
            <a:avLst/>
          </a:prstGeom>
          <a:noFill/>
        </p:spPr>
        <p:txBody>
          <a:bodyPr wrap="square" rtlCol="0">
            <a:spAutoFit/>
          </a:bodyPr>
          <a:lstStyle/>
          <a:p>
            <a:pPr algn="r" rtl="1"/>
            <a:r>
              <a:rPr lang="ar-SA" sz="3200" b="1" dirty="0"/>
              <a:t>و قد استمرالإحتلال الإنجليزي على ترويج أن الشعب المصري لايعرف إلا الزراعة وأنه لايجيد الأعمال الإقتصادية أو الصناعية وقد أثبت طلعت حرب فساد وخطأ هذه المقولات ، حيث ساهم بنك مصر في تجميع أموال المصريين التي ادخروها خلال الحرب العالمية الأولى والتي كانت حائرة عاطلة بعد ارتفاع أسعار العقارات .  </a:t>
            </a:r>
            <a:endParaRPr lang="en-US" sz="3200" dirty="0"/>
          </a:p>
        </p:txBody>
      </p:sp>
    </p:spTree>
    <p:extLst>
      <p:ext uri="{BB962C8B-B14F-4D97-AF65-F5344CB8AC3E}">
        <p14:creationId xmlns:p14="http://schemas.microsoft.com/office/powerpoint/2010/main" val="3517529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2B2DE5-4EA5-4AF8-A656-21E19EDB3894}"/>
              </a:ext>
            </a:extLst>
          </p:cNvPr>
          <p:cNvSpPr txBox="1"/>
          <p:nvPr/>
        </p:nvSpPr>
        <p:spPr>
          <a:xfrm>
            <a:off x="1260765" y="872836"/>
            <a:ext cx="8894618" cy="4093428"/>
          </a:xfrm>
          <a:prstGeom prst="rect">
            <a:avLst/>
          </a:prstGeom>
          <a:noFill/>
        </p:spPr>
        <p:txBody>
          <a:bodyPr wrap="square" rtlCol="0">
            <a:spAutoFit/>
          </a:bodyPr>
          <a:lstStyle/>
          <a:p>
            <a:pPr algn="ctr"/>
            <a:r>
              <a:rPr lang="ar-SA" sz="3600" b="1" dirty="0">
                <a:solidFill>
                  <a:srgbClr val="FF0000"/>
                </a:solidFill>
              </a:rPr>
              <a:t> أهم مباديء  بنك مصر </a:t>
            </a:r>
            <a:endParaRPr lang="ar-EG" sz="3600" b="1" dirty="0">
              <a:solidFill>
                <a:srgbClr val="FF0000"/>
              </a:solidFill>
            </a:endParaRPr>
          </a:p>
          <a:p>
            <a:pPr algn="r"/>
            <a:r>
              <a:rPr lang="ar-SA" sz="2800" b="1" dirty="0"/>
              <a:t>اهتمامه  في زيادة قيمة  الودائع و بناء  أكثر من عشرين شركة مصرية ، ومع تأسيس البنك رفض طلعت حرب رئاسة بنك مصر وترك المنصب لأحمد مدحت باشا يكن ، واكتفى هو بمنصب نائب الرئيس والعضو المنتدب ، وقد استدعى الخبير الألماني " فون "  لوضع الهيكلة  الداخلية للبنك ، وفي نفس الوقت أرسل بعثات من شباب مصر إلى إنجلترا وسويسرا وألمانيا للتدريب العملي على العمل المصرفي ، وقد عاد جميع المصريين ليعملوا في بنك مصر ، وسريعا ماانتقل بنك مصر من مقره المتواضع إلى مقره الحالي في شارع محمد فريد ،</a:t>
            </a:r>
            <a:endParaRPr lang="en-US" sz="2800" dirty="0"/>
          </a:p>
        </p:txBody>
      </p:sp>
    </p:spTree>
    <p:extLst>
      <p:ext uri="{BB962C8B-B14F-4D97-AF65-F5344CB8AC3E}">
        <p14:creationId xmlns:p14="http://schemas.microsoft.com/office/powerpoint/2010/main" val="16964955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C25356-5A71-48F2-978A-FB8BA624BE13}"/>
              </a:ext>
            </a:extLst>
          </p:cNvPr>
          <p:cNvSpPr txBox="1"/>
          <p:nvPr/>
        </p:nvSpPr>
        <p:spPr>
          <a:xfrm>
            <a:off x="1517072" y="2397948"/>
            <a:ext cx="9157855" cy="2062103"/>
          </a:xfrm>
          <a:prstGeom prst="rect">
            <a:avLst/>
          </a:prstGeom>
          <a:noFill/>
        </p:spPr>
        <p:txBody>
          <a:bodyPr wrap="square" rtlCol="0">
            <a:spAutoFit/>
          </a:bodyPr>
          <a:lstStyle/>
          <a:p>
            <a:pPr algn="ctr"/>
            <a:r>
              <a:rPr lang="ar-EG" sz="3200" b="1" dirty="0">
                <a:solidFill>
                  <a:srgbClr val="FF0000"/>
                </a:solidFill>
              </a:rPr>
              <a:t>فروع بنك مصر</a:t>
            </a:r>
          </a:p>
          <a:p>
            <a:pPr algn="r"/>
            <a:r>
              <a:rPr lang="ar-SA" sz="3200" b="1" dirty="0"/>
              <a:t>وسريعا ماانتشرت فروع البنك لتصل إلى 37 وحدة مصرفية في عام 1938، وقد اهتم طلعت حرب بالمظهر الخارجي لمنشآت بنك مصر فجعل جميع مباني البنك ذات نمط معماري واحد . </a:t>
            </a:r>
            <a:endParaRPr lang="en-US" sz="3200" dirty="0"/>
          </a:p>
        </p:txBody>
      </p:sp>
    </p:spTree>
    <p:extLst>
      <p:ext uri="{BB962C8B-B14F-4D97-AF65-F5344CB8AC3E}">
        <p14:creationId xmlns:p14="http://schemas.microsoft.com/office/powerpoint/2010/main" val="34871166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2FCD6B-4C3C-401C-A874-A4722B3B863D}"/>
              </a:ext>
            </a:extLst>
          </p:cNvPr>
          <p:cNvSpPr txBox="1"/>
          <p:nvPr/>
        </p:nvSpPr>
        <p:spPr>
          <a:xfrm>
            <a:off x="900545" y="969818"/>
            <a:ext cx="9393382" cy="3539430"/>
          </a:xfrm>
          <a:prstGeom prst="rect">
            <a:avLst/>
          </a:prstGeom>
          <a:noFill/>
        </p:spPr>
        <p:txBody>
          <a:bodyPr wrap="square" rtlCol="0">
            <a:spAutoFit/>
          </a:bodyPr>
          <a:lstStyle/>
          <a:p>
            <a:pPr algn="ctr" rtl="1"/>
            <a:r>
              <a:rPr lang="ar-EG" sz="3200" b="1" dirty="0">
                <a:solidFill>
                  <a:srgbClr val="FF0000"/>
                </a:solidFill>
              </a:rPr>
              <a:t>انجازات بنك مصر</a:t>
            </a:r>
          </a:p>
          <a:p>
            <a:pPr algn="r" rtl="1"/>
            <a:r>
              <a:rPr lang="ar-SA" sz="3200" b="1" dirty="0"/>
              <a:t>وقد استطاع بنك مصر وشركاته امتصاص جزء كبير من البطالة حيث زادت ودائع البنك مقارنة بكل البنوك الأجنبية العاملة في مصر ، مماأنهى مقولة الإستعمار والتي كانت تردد في ذلك الوقت "المصري لايعرف إلا الإستدانة" حيث استطاع بنك مصر تحفيز الإدخار لدي كل المصريين حتى الأطفال بعد أن وزع البنك حصالات على تلاميذ المدارس الابتدائية ثم يأخذ مافيها ويفتح للأطفال دفاتر توفير بالبنك .</a:t>
            </a:r>
            <a:endParaRPr lang="en-US" sz="3200" dirty="0"/>
          </a:p>
        </p:txBody>
      </p:sp>
    </p:spTree>
    <p:extLst>
      <p:ext uri="{BB962C8B-B14F-4D97-AF65-F5344CB8AC3E}">
        <p14:creationId xmlns:p14="http://schemas.microsoft.com/office/powerpoint/2010/main" val="549589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EB0DF7-E9E9-49DE-922C-4DD069BB2247}"/>
              </a:ext>
            </a:extLst>
          </p:cNvPr>
          <p:cNvSpPr txBox="1"/>
          <p:nvPr/>
        </p:nvSpPr>
        <p:spPr>
          <a:xfrm>
            <a:off x="3048000" y="1607127"/>
            <a:ext cx="6456218" cy="1754326"/>
          </a:xfrm>
          <a:prstGeom prst="rect">
            <a:avLst/>
          </a:prstGeom>
          <a:noFill/>
        </p:spPr>
        <p:txBody>
          <a:bodyPr wrap="square" rtlCol="0">
            <a:spAutoFit/>
          </a:bodyPr>
          <a:lstStyle/>
          <a:p>
            <a:pPr algn="ctr" rtl="1"/>
            <a:r>
              <a:rPr lang="ar-EG" sz="3600" b="1" dirty="0">
                <a:solidFill>
                  <a:srgbClr val="FF0000"/>
                </a:solidFill>
              </a:rPr>
              <a:t>طلعت حرب </a:t>
            </a:r>
            <a:endParaRPr lang="en-US" sz="3600" b="1" dirty="0">
              <a:solidFill>
                <a:srgbClr val="FF0000"/>
              </a:solidFill>
            </a:endParaRPr>
          </a:p>
          <a:p>
            <a:pPr algn="ctr" rtl="1"/>
            <a:r>
              <a:rPr lang="ar-EG" sz="3600" b="1" dirty="0">
                <a:solidFill>
                  <a:srgbClr val="FF0000"/>
                </a:solidFill>
              </a:rPr>
              <a:t>اقتصادى مصر الاول ( 1867-1941م </a:t>
            </a:r>
            <a:endParaRPr lang="en-US" sz="3600" b="1" dirty="0">
              <a:solidFill>
                <a:srgbClr val="FF0000"/>
              </a:solidFill>
            </a:endParaRPr>
          </a:p>
          <a:p>
            <a:pPr algn="ctr" rtl="1"/>
            <a:r>
              <a:rPr lang="ar-SA" sz="3600" b="1" dirty="0">
                <a:solidFill>
                  <a:srgbClr val="FF0000"/>
                </a:solidFill>
              </a:rPr>
              <a:t> </a:t>
            </a:r>
            <a:endParaRPr lang="en-US" sz="3600" b="1" dirty="0">
              <a:solidFill>
                <a:srgbClr val="FF0000"/>
              </a:solidFill>
            </a:endParaRPr>
          </a:p>
        </p:txBody>
      </p:sp>
    </p:spTree>
    <p:extLst>
      <p:ext uri="{BB962C8B-B14F-4D97-AF65-F5344CB8AC3E}">
        <p14:creationId xmlns:p14="http://schemas.microsoft.com/office/powerpoint/2010/main" val="26790425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F6D22A5-387A-463F-A1D4-4253B3D98AA8}"/>
              </a:ext>
            </a:extLst>
          </p:cNvPr>
          <p:cNvSpPr txBox="1"/>
          <p:nvPr/>
        </p:nvSpPr>
        <p:spPr>
          <a:xfrm>
            <a:off x="1108364" y="928255"/>
            <a:ext cx="9850581" cy="4401205"/>
          </a:xfrm>
          <a:prstGeom prst="rect">
            <a:avLst/>
          </a:prstGeom>
          <a:noFill/>
        </p:spPr>
        <p:txBody>
          <a:bodyPr wrap="square" rtlCol="0">
            <a:spAutoFit/>
          </a:bodyPr>
          <a:lstStyle/>
          <a:p>
            <a:pPr algn="r"/>
            <a:r>
              <a:rPr lang="ar-SA" sz="4000" b="1" dirty="0"/>
              <a:t>كما حرص البنك على مساعدة صغار الصناع والحرفيين للصمود أمام سيطرة المنتجات الإنجليزية على السوق المصرية ومنافستها وكما شجع البنك قيام شركات المقاولات المصرية ودعمها ماليا بكسر احتكار الأجانب لهذه المشروعات حيث كان الأجانب يقرضون الفلاحين والجمعيات التعاونية بضمان الأرض فإن عجزوا عن السداد يتم الاستيلاء على الأرض المرهونة ، </a:t>
            </a:r>
            <a:endParaRPr lang="en-US" sz="4000" dirty="0"/>
          </a:p>
        </p:txBody>
      </p:sp>
    </p:spTree>
    <p:extLst>
      <p:ext uri="{BB962C8B-B14F-4D97-AF65-F5344CB8AC3E}">
        <p14:creationId xmlns:p14="http://schemas.microsoft.com/office/powerpoint/2010/main" val="42943907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50669A-5E25-49BB-AD22-F8E31640C374}"/>
              </a:ext>
            </a:extLst>
          </p:cNvPr>
          <p:cNvSpPr txBox="1"/>
          <p:nvPr/>
        </p:nvSpPr>
        <p:spPr>
          <a:xfrm>
            <a:off x="789709" y="1260764"/>
            <a:ext cx="9407236" cy="3477875"/>
          </a:xfrm>
          <a:prstGeom prst="rect">
            <a:avLst/>
          </a:prstGeom>
          <a:noFill/>
        </p:spPr>
        <p:txBody>
          <a:bodyPr wrap="square" rtlCol="0">
            <a:spAutoFit/>
          </a:bodyPr>
          <a:lstStyle/>
          <a:p>
            <a:pPr algn="r" rtl="1"/>
            <a:r>
              <a:rPr lang="ar-SA" sz="4400" b="1" dirty="0"/>
              <a:t>وقد استطاع طلعت حرب أن يتصدى لهذه السياسة الإستعمارية ليتم الحفاظ على ثروة مصر من الأرض الزراعية ، وقد طلب البنك من الحكومة المصرية إنشاء البنك العقاري المصري ليتولى عمليات الدعم للنشاط الزراعي في جميع أنحاء مصر .</a:t>
            </a:r>
            <a:endParaRPr lang="en-US" sz="4400" dirty="0"/>
          </a:p>
        </p:txBody>
      </p:sp>
    </p:spTree>
    <p:extLst>
      <p:ext uri="{BB962C8B-B14F-4D97-AF65-F5344CB8AC3E}">
        <p14:creationId xmlns:p14="http://schemas.microsoft.com/office/powerpoint/2010/main" val="35297004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9206516-EC6E-45B9-A11C-76DE3FEAB58A}"/>
              </a:ext>
            </a:extLst>
          </p:cNvPr>
          <p:cNvSpPr txBox="1"/>
          <p:nvPr/>
        </p:nvSpPr>
        <p:spPr>
          <a:xfrm>
            <a:off x="1773382" y="1039091"/>
            <a:ext cx="8063345" cy="4647426"/>
          </a:xfrm>
          <a:prstGeom prst="rect">
            <a:avLst/>
          </a:prstGeom>
          <a:noFill/>
        </p:spPr>
        <p:txBody>
          <a:bodyPr wrap="square" rtlCol="0">
            <a:spAutoFit/>
          </a:bodyPr>
          <a:lstStyle/>
          <a:p>
            <a:pPr algn="ctr"/>
            <a:r>
              <a:rPr lang="ar-EG" sz="4000" b="1" dirty="0">
                <a:solidFill>
                  <a:srgbClr val="FF0000"/>
                </a:solidFill>
              </a:rPr>
              <a:t>أعمال طلعت حرب </a:t>
            </a:r>
          </a:p>
          <a:p>
            <a:pPr algn="r"/>
            <a:r>
              <a:rPr lang="ar-SA" sz="3200" b="1" dirty="0"/>
              <a:t>بالنسبة لأهم أعمال طلعت حرب </a:t>
            </a:r>
            <a:endParaRPr lang="ar-EG" sz="3200" b="1" dirty="0"/>
          </a:p>
          <a:p>
            <a:pPr algn="r"/>
            <a:r>
              <a:rPr lang="ar-SA" sz="3200" b="1" dirty="0"/>
              <a:t> إنشاء أول مطبعة مصرية برأس مال قدره خمسة آلاف جنيه ، وذلك ليدعم الفكر والأدب ويقوي المقاومة الوطنية حيث كان يؤكد على أهمية أن تكون القراءة في أيدينا وليس في يد الأجنبي ،</a:t>
            </a:r>
            <a:endParaRPr lang="ar-EG" sz="3200" b="1" dirty="0"/>
          </a:p>
          <a:p>
            <a:pPr algn="r"/>
            <a:r>
              <a:rPr lang="ar-SA" sz="3200" b="1" dirty="0"/>
              <a:t> وبعد إنشاء المطبعة توالت الشركات المصرية التي ينشئها البنك مثل شركة مصر للنقل البري التي قامت بشراء أول حافلات لنقل الركاب </a:t>
            </a:r>
            <a:endParaRPr lang="en-US" sz="3200" dirty="0"/>
          </a:p>
        </p:txBody>
      </p:sp>
    </p:spTree>
    <p:extLst>
      <p:ext uri="{BB962C8B-B14F-4D97-AF65-F5344CB8AC3E}">
        <p14:creationId xmlns:p14="http://schemas.microsoft.com/office/powerpoint/2010/main" val="10297545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6057828-6100-4FBF-843A-7FD7580DE1C8}"/>
              </a:ext>
            </a:extLst>
          </p:cNvPr>
          <p:cNvSpPr txBox="1"/>
          <p:nvPr/>
        </p:nvSpPr>
        <p:spPr>
          <a:xfrm>
            <a:off x="1149927" y="1122218"/>
            <a:ext cx="9296400" cy="4524315"/>
          </a:xfrm>
          <a:prstGeom prst="rect">
            <a:avLst/>
          </a:prstGeom>
          <a:noFill/>
        </p:spPr>
        <p:txBody>
          <a:bodyPr wrap="square" rtlCol="0">
            <a:spAutoFit/>
          </a:bodyPr>
          <a:lstStyle/>
          <a:p>
            <a:pPr algn="r"/>
            <a:r>
              <a:rPr lang="en-US" sz="3600" b="1" dirty="0"/>
              <a:t>و </a:t>
            </a:r>
            <a:r>
              <a:rPr lang="en-US" sz="3600" b="1" dirty="0" err="1"/>
              <a:t>أنشأ</a:t>
            </a:r>
            <a:r>
              <a:rPr lang="en-US" sz="3600" b="1" dirty="0"/>
              <a:t> </a:t>
            </a:r>
            <a:r>
              <a:rPr lang="en-US" sz="3600" b="1" dirty="0" err="1"/>
              <a:t>طلعت</a:t>
            </a:r>
            <a:r>
              <a:rPr lang="en-US" sz="3600" b="1" dirty="0"/>
              <a:t> </a:t>
            </a:r>
            <a:r>
              <a:rPr lang="en-US" sz="3600" b="1" dirty="0" err="1"/>
              <a:t>حرب</a:t>
            </a:r>
            <a:r>
              <a:rPr lang="en-US" sz="3600" b="1" dirty="0"/>
              <a:t> </a:t>
            </a:r>
            <a:r>
              <a:rPr lang="en-US" sz="3600" b="1" dirty="0" err="1"/>
              <a:t>شركات</a:t>
            </a:r>
            <a:r>
              <a:rPr lang="en-US" sz="3600" b="1" dirty="0"/>
              <a:t> </a:t>
            </a:r>
            <a:r>
              <a:rPr lang="en-US" sz="3600" b="1" dirty="0" err="1"/>
              <a:t>مصر</a:t>
            </a:r>
            <a:r>
              <a:rPr lang="en-US" sz="3600" b="1" dirty="0"/>
              <a:t> </a:t>
            </a:r>
            <a:r>
              <a:rPr lang="en-US" sz="3600" b="1" dirty="0" err="1"/>
              <a:t>للملاحة</a:t>
            </a:r>
            <a:r>
              <a:rPr lang="en-US" sz="3600" b="1" dirty="0"/>
              <a:t> </a:t>
            </a:r>
            <a:r>
              <a:rPr lang="en-US" sz="3600" b="1" dirty="0" err="1"/>
              <a:t>البحرية</a:t>
            </a:r>
            <a:r>
              <a:rPr lang="en-US" sz="3600" b="1" dirty="0"/>
              <a:t> ، </a:t>
            </a:r>
            <a:endParaRPr lang="ar-EG" sz="3600" b="1" dirty="0"/>
          </a:p>
          <a:p>
            <a:pPr algn="r"/>
            <a:r>
              <a:rPr lang="ar-EG" sz="3600" b="1" dirty="0">
                <a:solidFill>
                  <a:srgbClr val="FF0000"/>
                </a:solidFill>
              </a:rPr>
              <a:t>***</a:t>
            </a:r>
            <a:r>
              <a:rPr lang="en-US" sz="3600" b="1" dirty="0" err="1"/>
              <a:t>ومصر</a:t>
            </a:r>
            <a:r>
              <a:rPr lang="en-US" sz="3600" b="1" dirty="0"/>
              <a:t> </a:t>
            </a:r>
            <a:r>
              <a:rPr lang="en-US" sz="3600" b="1" dirty="0" err="1"/>
              <a:t>لأعمال</a:t>
            </a:r>
            <a:r>
              <a:rPr lang="en-US" sz="3600" b="1" dirty="0"/>
              <a:t> </a:t>
            </a:r>
            <a:r>
              <a:rPr lang="en-US" sz="3600" b="1" dirty="0" err="1"/>
              <a:t>الإسمنت</a:t>
            </a:r>
            <a:r>
              <a:rPr lang="en-US" sz="3600" b="1" dirty="0"/>
              <a:t> </a:t>
            </a:r>
            <a:r>
              <a:rPr lang="en-US" sz="3600" b="1" dirty="0" err="1"/>
              <a:t>المسلح</a:t>
            </a:r>
            <a:r>
              <a:rPr lang="en-US" sz="3600" b="1" dirty="0"/>
              <a:t> ، </a:t>
            </a:r>
            <a:r>
              <a:rPr lang="en-US" sz="3600" b="1" dirty="0" err="1"/>
              <a:t>ومصر</a:t>
            </a:r>
            <a:r>
              <a:rPr lang="en-US" sz="3600" b="1" dirty="0"/>
              <a:t> </a:t>
            </a:r>
            <a:r>
              <a:rPr lang="en-US" sz="3600" b="1" dirty="0" err="1"/>
              <a:t>للصباغة</a:t>
            </a:r>
            <a:r>
              <a:rPr lang="en-US" sz="3600" b="1" dirty="0"/>
              <a:t> ، </a:t>
            </a:r>
            <a:endParaRPr lang="ar-EG" sz="3600" b="1" dirty="0"/>
          </a:p>
          <a:p>
            <a:pPr algn="r"/>
            <a:r>
              <a:rPr lang="ar-EG" sz="3600" b="1" dirty="0">
                <a:solidFill>
                  <a:srgbClr val="FF0000"/>
                </a:solidFill>
              </a:rPr>
              <a:t>***</a:t>
            </a:r>
            <a:r>
              <a:rPr lang="en-US" sz="3600" b="1" dirty="0" err="1"/>
              <a:t>ومصر</a:t>
            </a:r>
            <a:r>
              <a:rPr lang="en-US" sz="3600" b="1" dirty="0"/>
              <a:t> </a:t>
            </a:r>
            <a:r>
              <a:rPr lang="en-US" sz="3600" b="1" dirty="0" err="1"/>
              <a:t>للمناجم</a:t>
            </a:r>
            <a:r>
              <a:rPr lang="en-US" sz="3600" b="1" dirty="0"/>
              <a:t> </a:t>
            </a:r>
            <a:r>
              <a:rPr lang="en-US" sz="3600" b="1" dirty="0" err="1"/>
              <a:t>والمحاجر</a:t>
            </a:r>
            <a:r>
              <a:rPr lang="en-US" sz="3600" b="1" dirty="0"/>
              <a:t> ،</a:t>
            </a:r>
            <a:endParaRPr lang="ar-EG" sz="3600" b="1" dirty="0"/>
          </a:p>
          <a:p>
            <a:pPr algn="r"/>
            <a:r>
              <a:rPr lang="ar-EG" sz="3600" b="1" dirty="0">
                <a:solidFill>
                  <a:srgbClr val="FF0000"/>
                </a:solidFill>
              </a:rPr>
              <a:t>***</a:t>
            </a:r>
            <a:r>
              <a:rPr lang="en-US" sz="3600" b="1" dirty="0">
                <a:solidFill>
                  <a:srgbClr val="FF0000"/>
                </a:solidFill>
              </a:rPr>
              <a:t> </a:t>
            </a:r>
            <a:r>
              <a:rPr lang="en-US" sz="3600" b="1" dirty="0" err="1"/>
              <a:t>ومصر</a:t>
            </a:r>
            <a:r>
              <a:rPr lang="en-US" sz="3600" b="1" dirty="0"/>
              <a:t> </a:t>
            </a:r>
            <a:r>
              <a:rPr lang="en-US" sz="3600" b="1" dirty="0" err="1"/>
              <a:t>لتجارة</a:t>
            </a:r>
            <a:r>
              <a:rPr lang="en-US" sz="3600" b="1" dirty="0"/>
              <a:t> </a:t>
            </a:r>
            <a:r>
              <a:rPr lang="en-US" sz="3600" b="1" dirty="0" err="1"/>
              <a:t>وتصنيع</a:t>
            </a:r>
            <a:r>
              <a:rPr lang="en-US" sz="3600" b="1" dirty="0"/>
              <a:t> </a:t>
            </a:r>
            <a:r>
              <a:rPr lang="en-US" sz="3600" b="1" dirty="0" err="1"/>
              <a:t>الزيوت</a:t>
            </a:r>
            <a:r>
              <a:rPr lang="en-US" sz="3600" b="1" dirty="0"/>
              <a:t> ، </a:t>
            </a:r>
            <a:endParaRPr lang="ar-EG" sz="3600" b="1" dirty="0"/>
          </a:p>
          <a:p>
            <a:pPr algn="r"/>
            <a:r>
              <a:rPr lang="ar-EG" sz="3600" b="1" dirty="0">
                <a:solidFill>
                  <a:srgbClr val="FF0000"/>
                </a:solidFill>
              </a:rPr>
              <a:t>***</a:t>
            </a:r>
            <a:r>
              <a:rPr lang="en-US" sz="3600" b="1" dirty="0" err="1"/>
              <a:t>ومصر</a:t>
            </a:r>
            <a:r>
              <a:rPr lang="en-US" sz="3600" b="1" dirty="0"/>
              <a:t> </a:t>
            </a:r>
            <a:r>
              <a:rPr lang="en-US" sz="3600" b="1" dirty="0" err="1"/>
              <a:t>للمستحضرات</a:t>
            </a:r>
            <a:r>
              <a:rPr lang="en-US" sz="3600" b="1" dirty="0"/>
              <a:t> </a:t>
            </a:r>
            <a:r>
              <a:rPr lang="en-US" sz="3600" b="1" dirty="0" err="1"/>
              <a:t>الطبية</a:t>
            </a:r>
            <a:r>
              <a:rPr lang="en-US" sz="3600" b="1" dirty="0"/>
              <a:t>، </a:t>
            </a:r>
            <a:r>
              <a:rPr lang="en-US" sz="3600" b="1" dirty="0" err="1"/>
              <a:t>ومصر</a:t>
            </a:r>
            <a:r>
              <a:rPr lang="en-US" sz="3600" b="1" dirty="0"/>
              <a:t> </a:t>
            </a:r>
            <a:r>
              <a:rPr lang="en-US" sz="3600" b="1" dirty="0" err="1"/>
              <a:t>للألبان</a:t>
            </a:r>
            <a:r>
              <a:rPr lang="en-US" sz="3600" b="1" dirty="0"/>
              <a:t> </a:t>
            </a:r>
            <a:r>
              <a:rPr lang="en-US" sz="3600" b="1" dirty="0" err="1"/>
              <a:t>والتغذية</a:t>
            </a:r>
            <a:r>
              <a:rPr lang="en-US" sz="3600" b="1" dirty="0"/>
              <a:t> ، </a:t>
            </a:r>
            <a:r>
              <a:rPr lang="en-US" sz="3600" b="1" dirty="0" err="1"/>
              <a:t>ومصر</a:t>
            </a:r>
            <a:r>
              <a:rPr lang="en-US" sz="3600" b="1" dirty="0"/>
              <a:t> </a:t>
            </a:r>
            <a:r>
              <a:rPr lang="en-US" sz="3600" b="1" dirty="0" err="1"/>
              <a:t>للكيمياويات</a:t>
            </a:r>
            <a:r>
              <a:rPr lang="en-US" sz="3600" b="1" dirty="0"/>
              <a:t> ،</a:t>
            </a:r>
            <a:endParaRPr lang="ar-EG" sz="3600" b="1" dirty="0"/>
          </a:p>
          <a:p>
            <a:pPr algn="r"/>
            <a:r>
              <a:rPr lang="ar-EG" sz="3600" b="1" dirty="0">
                <a:solidFill>
                  <a:srgbClr val="FF0000"/>
                </a:solidFill>
              </a:rPr>
              <a:t>***</a:t>
            </a:r>
            <a:r>
              <a:rPr lang="en-US" sz="3600" b="1" dirty="0"/>
              <a:t> </a:t>
            </a:r>
            <a:r>
              <a:rPr lang="en-US" sz="3600" b="1" dirty="0" err="1"/>
              <a:t>ومصر</a:t>
            </a:r>
            <a:r>
              <a:rPr lang="en-US" sz="3600" b="1" dirty="0"/>
              <a:t> </a:t>
            </a:r>
            <a:r>
              <a:rPr lang="en-US" sz="3600" b="1" dirty="0" err="1"/>
              <a:t>للفنادق</a:t>
            </a:r>
            <a:r>
              <a:rPr lang="en-US" sz="3600" b="1" dirty="0"/>
              <a:t> ، </a:t>
            </a:r>
            <a:endParaRPr lang="ar-EG" sz="3600" b="1" dirty="0"/>
          </a:p>
          <a:p>
            <a:pPr algn="r"/>
            <a:r>
              <a:rPr lang="ar-EG" sz="3600" b="1" dirty="0">
                <a:solidFill>
                  <a:srgbClr val="FF0000"/>
                </a:solidFill>
              </a:rPr>
              <a:t>***</a:t>
            </a:r>
            <a:r>
              <a:rPr lang="en-US" sz="3600" b="1" dirty="0" err="1"/>
              <a:t>ومصر</a:t>
            </a:r>
            <a:r>
              <a:rPr lang="en-US" sz="3600" b="1" dirty="0"/>
              <a:t> </a:t>
            </a:r>
            <a:r>
              <a:rPr lang="en-US" sz="3600" b="1" dirty="0" err="1"/>
              <a:t>للتأمين</a:t>
            </a:r>
            <a:r>
              <a:rPr lang="en-US" sz="3600" b="1" dirty="0"/>
              <a:t> ،</a:t>
            </a:r>
            <a:endParaRPr lang="en-US" sz="3600" dirty="0"/>
          </a:p>
        </p:txBody>
      </p:sp>
    </p:spTree>
    <p:extLst>
      <p:ext uri="{BB962C8B-B14F-4D97-AF65-F5344CB8AC3E}">
        <p14:creationId xmlns:p14="http://schemas.microsoft.com/office/powerpoint/2010/main" val="14184114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E47FFAF-731C-48A7-9558-39F86E29806E}"/>
              </a:ext>
            </a:extLst>
          </p:cNvPr>
          <p:cNvSpPr txBox="1"/>
          <p:nvPr/>
        </p:nvSpPr>
        <p:spPr>
          <a:xfrm>
            <a:off x="2244436" y="1122218"/>
            <a:ext cx="8077200" cy="2215991"/>
          </a:xfrm>
          <a:prstGeom prst="rect">
            <a:avLst/>
          </a:prstGeom>
          <a:noFill/>
        </p:spPr>
        <p:txBody>
          <a:bodyPr wrap="square" rtlCol="0">
            <a:spAutoFit/>
          </a:bodyPr>
          <a:lstStyle/>
          <a:p>
            <a:pPr algn="ctr" rtl="1"/>
            <a:r>
              <a:rPr lang="en-US" sz="4000" b="1" dirty="0" err="1"/>
              <a:t>كما</a:t>
            </a:r>
            <a:r>
              <a:rPr lang="en-US" sz="4000" b="1" dirty="0"/>
              <a:t> </a:t>
            </a:r>
            <a:r>
              <a:rPr lang="en-US" sz="4000" b="1" dirty="0" err="1"/>
              <a:t>أنشأ</a:t>
            </a:r>
            <a:r>
              <a:rPr lang="en-US" sz="4000" b="1" dirty="0"/>
              <a:t> </a:t>
            </a:r>
            <a:r>
              <a:rPr lang="en-US" sz="4000" b="1" dirty="0" err="1"/>
              <a:t>طلعت</a:t>
            </a:r>
            <a:r>
              <a:rPr lang="en-US" sz="4000" b="1" dirty="0"/>
              <a:t> </a:t>
            </a:r>
            <a:r>
              <a:rPr lang="en-US" sz="4000" b="1" dirty="0" err="1"/>
              <a:t>حرب</a:t>
            </a:r>
            <a:r>
              <a:rPr lang="en-US" sz="4000" b="1" dirty="0"/>
              <a:t> </a:t>
            </a:r>
            <a:r>
              <a:rPr lang="en-US" sz="4000" b="1" dirty="0" err="1"/>
              <a:t>شركة</a:t>
            </a:r>
            <a:r>
              <a:rPr lang="en-US" sz="4000" b="1" dirty="0"/>
              <a:t> </a:t>
            </a:r>
            <a:r>
              <a:rPr lang="en-US" sz="4000" b="1" dirty="0" err="1"/>
              <a:t>بيع</a:t>
            </a:r>
            <a:r>
              <a:rPr lang="en-US" sz="4000" b="1" dirty="0"/>
              <a:t> </a:t>
            </a:r>
            <a:r>
              <a:rPr lang="en-US" sz="4000" b="1" dirty="0" err="1"/>
              <a:t>المصنوعات</a:t>
            </a:r>
            <a:r>
              <a:rPr lang="en-US" sz="4000" b="1" dirty="0"/>
              <a:t> </a:t>
            </a:r>
            <a:r>
              <a:rPr lang="en-US" sz="4000" b="1" dirty="0" err="1"/>
              <a:t>المصرية</a:t>
            </a:r>
            <a:r>
              <a:rPr lang="en-US" sz="4000" b="1" dirty="0"/>
              <a:t> </a:t>
            </a:r>
            <a:r>
              <a:rPr lang="en-US" sz="4000" b="1" dirty="0" err="1"/>
              <a:t>لتنافس</a:t>
            </a:r>
            <a:r>
              <a:rPr lang="en-US" sz="4000" b="1" dirty="0"/>
              <a:t> </a:t>
            </a:r>
            <a:r>
              <a:rPr lang="en-US" sz="4000" b="1" dirty="0" err="1"/>
              <a:t>الشركات</a:t>
            </a:r>
            <a:r>
              <a:rPr lang="en-US" sz="4000" b="1" dirty="0"/>
              <a:t> </a:t>
            </a:r>
            <a:r>
              <a:rPr lang="en-US" sz="4000" b="1" dirty="0" err="1"/>
              <a:t>الأجنبية</a:t>
            </a:r>
            <a:r>
              <a:rPr lang="en-US" sz="4000" b="1" dirty="0"/>
              <a:t> </a:t>
            </a:r>
            <a:r>
              <a:rPr lang="en-US" sz="4000" b="1" dirty="0" err="1"/>
              <a:t>بنزايون</a:t>
            </a:r>
            <a:r>
              <a:rPr lang="en-US" sz="4000" b="1" dirty="0"/>
              <a:t> ، </a:t>
            </a:r>
            <a:r>
              <a:rPr lang="en-US" sz="4000" b="1" dirty="0" err="1"/>
              <a:t>صيدناوي</a:t>
            </a:r>
            <a:r>
              <a:rPr lang="en-US" sz="4000" b="1" dirty="0"/>
              <a:t> </a:t>
            </a:r>
            <a:r>
              <a:rPr lang="en-US" sz="4000" b="1" dirty="0" err="1"/>
              <a:t>وغيرهم</a:t>
            </a:r>
            <a:r>
              <a:rPr lang="en-US" sz="4000" b="1" dirty="0"/>
              <a:t> .  </a:t>
            </a:r>
            <a:endParaRPr lang="en-US" sz="4000" dirty="0"/>
          </a:p>
          <a:p>
            <a:pPr rtl="1"/>
            <a:r>
              <a:rPr lang="en-US" b="1" dirty="0"/>
              <a:t> </a:t>
            </a:r>
            <a:endParaRPr lang="en-US" dirty="0"/>
          </a:p>
        </p:txBody>
      </p:sp>
    </p:spTree>
    <p:extLst>
      <p:ext uri="{BB962C8B-B14F-4D97-AF65-F5344CB8AC3E}">
        <p14:creationId xmlns:p14="http://schemas.microsoft.com/office/powerpoint/2010/main" val="28380296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20D3B0-D89B-4AC1-8D9C-5CE68EB54065}"/>
              </a:ext>
            </a:extLst>
          </p:cNvPr>
          <p:cNvSpPr txBox="1"/>
          <p:nvPr/>
        </p:nvSpPr>
        <p:spPr>
          <a:xfrm>
            <a:off x="1260764" y="1149927"/>
            <a:ext cx="8368145" cy="4832092"/>
          </a:xfrm>
          <a:prstGeom prst="rect">
            <a:avLst/>
          </a:prstGeom>
          <a:noFill/>
        </p:spPr>
        <p:txBody>
          <a:bodyPr wrap="square" rtlCol="0">
            <a:spAutoFit/>
          </a:bodyPr>
          <a:lstStyle/>
          <a:p>
            <a:pPr algn="r" rtl="1"/>
            <a:r>
              <a:rPr lang="ar-SA" sz="2800" b="1" dirty="0"/>
              <a:t>و أنشأ طلعت حرب شركة مصرية للطيران إلى أن صدر في 27 /5/ 1932م </a:t>
            </a:r>
            <a:endParaRPr lang="ar-EG" sz="2800" b="1" dirty="0"/>
          </a:p>
          <a:p>
            <a:pPr algn="r" rtl="1"/>
            <a:r>
              <a:rPr lang="ar-EG" sz="2800" b="1" dirty="0">
                <a:solidFill>
                  <a:srgbClr val="FF0000"/>
                </a:solidFill>
              </a:rPr>
              <a:t>***</a:t>
            </a:r>
            <a:r>
              <a:rPr lang="ar-SA" sz="2800" b="1" dirty="0"/>
              <a:t>مرسوم ملكي بإنشاء شركة مصر للطيران كأول شركة طيران في الشرق الأوسط برأس مال 20 ألف جنيه ، وبعد عشرة أشهر زاد رأس المال إلى 75 ألف جنيه ، </a:t>
            </a:r>
            <a:endParaRPr lang="ar-EG" sz="2800" b="1" dirty="0"/>
          </a:p>
          <a:p>
            <a:pPr algn="r" rtl="1"/>
            <a:r>
              <a:rPr lang="ar-EG" sz="2800" b="1" dirty="0">
                <a:solidFill>
                  <a:srgbClr val="FF0000"/>
                </a:solidFill>
              </a:rPr>
              <a:t>***</a:t>
            </a:r>
            <a:r>
              <a:rPr lang="ar-SA" sz="2800" b="1" dirty="0"/>
              <a:t>وقد بدأت الشركة بطائرتين من طراز دراجون موت ذات المحركين تسع كل منها لثمانية ركاب ،</a:t>
            </a:r>
            <a:endParaRPr lang="ar-EG" sz="2800" b="1" dirty="0"/>
          </a:p>
          <a:p>
            <a:pPr algn="r" rtl="1"/>
            <a:r>
              <a:rPr lang="ar-EG" sz="2800" b="1" dirty="0">
                <a:solidFill>
                  <a:srgbClr val="FF0000"/>
                </a:solidFill>
              </a:rPr>
              <a:t>***</a:t>
            </a:r>
            <a:r>
              <a:rPr lang="ar-SA" sz="2800" b="1" dirty="0"/>
              <a:t> وكان أول خط من القاهرة إلى الاسكندرية ثم مرسى مطروح ، وكان الخط الثاني من القاهرة إلى أسوان ، </a:t>
            </a:r>
            <a:endParaRPr lang="ar-EG" sz="2800" b="1" dirty="0"/>
          </a:p>
          <a:p>
            <a:pPr algn="r" rtl="1"/>
            <a:r>
              <a:rPr lang="ar-EG" sz="2800" b="1" dirty="0">
                <a:solidFill>
                  <a:srgbClr val="FF0000"/>
                </a:solidFill>
              </a:rPr>
              <a:t>***</a:t>
            </a:r>
            <a:r>
              <a:rPr lang="ar-SA" sz="2800" b="1" dirty="0"/>
              <a:t>وفي عام 1934 م بدأ أول خط خارجي للشركة من القاهرة إلى القدس .</a:t>
            </a:r>
            <a:endParaRPr lang="en-US" sz="2800" dirty="0"/>
          </a:p>
        </p:txBody>
      </p:sp>
    </p:spTree>
    <p:extLst>
      <p:ext uri="{BB962C8B-B14F-4D97-AF65-F5344CB8AC3E}">
        <p14:creationId xmlns:p14="http://schemas.microsoft.com/office/powerpoint/2010/main" val="2070168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C361F4-2930-4BED-8A65-2445E137EBBF}"/>
              </a:ext>
            </a:extLst>
          </p:cNvPr>
          <p:cNvSpPr txBox="1"/>
          <p:nvPr/>
        </p:nvSpPr>
        <p:spPr>
          <a:xfrm>
            <a:off x="526473" y="1052945"/>
            <a:ext cx="9587345" cy="4832092"/>
          </a:xfrm>
          <a:prstGeom prst="rect">
            <a:avLst/>
          </a:prstGeom>
          <a:noFill/>
        </p:spPr>
        <p:txBody>
          <a:bodyPr wrap="square" rtlCol="0">
            <a:spAutoFit/>
          </a:bodyPr>
          <a:lstStyle/>
          <a:p>
            <a:pPr algn="ctr"/>
            <a:r>
              <a:rPr lang="ar-EG" sz="4400" b="1" dirty="0">
                <a:solidFill>
                  <a:srgbClr val="FF0000"/>
                </a:solidFill>
              </a:rPr>
              <a:t>ازمة السيولة 1939م</a:t>
            </a:r>
          </a:p>
          <a:p>
            <a:pPr algn="r"/>
            <a:r>
              <a:rPr lang="ar-EG" sz="4400" b="1" dirty="0"/>
              <a:t>تعرض البنك في عام 1939م لأزمة مالية كبيرة ، كان الاحتلال البريطاني ورائها ، حيث تسارع آلاف المودعين بسحب أموالهم من البنك ومما زاد الأزمة سحب صندوق توفير البريد لكل ودائعه من بنك مصر ، ورفض البنك الأهلي أن يقرضه بضمان محفظة الأوراق المالية </a:t>
            </a:r>
            <a:endParaRPr lang="en-US" sz="4400" dirty="0"/>
          </a:p>
        </p:txBody>
      </p:sp>
    </p:spTree>
    <p:extLst>
      <p:ext uri="{BB962C8B-B14F-4D97-AF65-F5344CB8AC3E}">
        <p14:creationId xmlns:p14="http://schemas.microsoft.com/office/powerpoint/2010/main" val="34719530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EA3A214-F505-468E-97B7-DDA342CFA5A7}"/>
              </a:ext>
            </a:extLst>
          </p:cNvPr>
          <p:cNvSpPr txBox="1"/>
          <p:nvPr/>
        </p:nvSpPr>
        <p:spPr>
          <a:xfrm>
            <a:off x="284018" y="1536174"/>
            <a:ext cx="11623964" cy="3785652"/>
          </a:xfrm>
          <a:prstGeom prst="rect">
            <a:avLst/>
          </a:prstGeom>
          <a:noFill/>
        </p:spPr>
        <p:txBody>
          <a:bodyPr wrap="square" rtlCol="0">
            <a:spAutoFit/>
          </a:bodyPr>
          <a:lstStyle/>
          <a:p>
            <a:pPr algn="ctr" rtl="1"/>
            <a:r>
              <a:rPr lang="ar-EG" sz="4800" b="1" dirty="0">
                <a:solidFill>
                  <a:srgbClr val="FF0000"/>
                </a:solidFill>
              </a:rPr>
              <a:t>حل أزمة البنك</a:t>
            </a:r>
          </a:p>
          <a:p>
            <a:pPr algn="r" rtl="1"/>
            <a:r>
              <a:rPr lang="ar-EG" sz="4400" b="1" dirty="0"/>
              <a:t>و عندما ذهب طلعت حرب إلى وزير المالية حينذاك حسين سري باشا لحل هذه المشكلة ، كان الشرط الوحيد الذي قدمه الوزير لحل أزمة البنك هو تقديم طلعت حرب لاستقالته . وبالفعل قدم طلعت حرب استقالته للمحافظة على البنك . </a:t>
            </a:r>
            <a:endParaRPr lang="en-US" sz="4400" dirty="0"/>
          </a:p>
          <a:p>
            <a:pPr rtl="1"/>
            <a:r>
              <a:rPr lang="ar-EG" sz="1400" b="1" dirty="0"/>
              <a:t> </a:t>
            </a:r>
            <a:endParaRPr lang="en-US" sz="1400" dirty="0"/>
          </a:p>
        </p:txBody>
      </p:sp>
    </p:spTree>
    <p:extLst>
      <p:ext uri="{BB962C8B-B14F-4D97-AF65-F5344CB8AC3E}">
        <p14:creationId xmlns:p14="http://schemas.microsoft.com/office/powerpoint/2010/main" val="449023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5CCDDF7-C706-4033-9BBF-5F8C336D231C}"/>
              </a:ext>
            </a:extLst>
          </p:cNvPr>
          <p:cNvSpPr txBox="1"/>
          <p:nvPr/>
        </p:nvSpPr>
        <p:spPr>
          <a:xfrm>
            <a:off x="401782" y="1233055"/>
            <a:ext cx="10571018" cy="2677656"/>
          </a:xfrm>
          <a:prstGeom prst="rect">
            <a:avLst/>
          </a:prstGeom>
          <a:noFill/>
        </p:spPr>
        <p:txBody>
          <a:bodyPr wrap="square" rtlCol="0">
            <a:spAutoFit/>
          </a:bodyPr>
          <a:lstStyle/>
          <a:p>
            <a:pPr algn="r"/>
            <a:r>
              <a:rPr lang="ar-EG" sz="2800" b="1" dirty="0"/>
              <a:t>ولد طلعت حرب في </a:t>
            </a:r>
            <a:r>
              <a:rPr lang="ar-EG" sz="2800" b="1" dirty="0">
                <a:solidFill>
                  <a:srgbClr val="FF0000"/>
                </a:solidFill>
              </a:rPr>
              <a:t>25 نوفمبر عام 1867 </a:t>
            </a:r>
            <a:r>
              <a:rPr lang="ar-EG" sz="2800" b="1" dirty="0"/>
              <a:t>بمنطقة </a:t>
            </a:r>
            <a:r>
              <a:rPr lang="ar-EG" sz="2800" b="1" dirty="0">
                <a:solidFill>
                  <a:srgbClr val="FF0000"/>
                </a:solidFill>
              </a:rPr>
              <a:t>الجمالية</a:t>
            </a:r>
            <a:r>
              <a:rPr lang="ar-EG" sz="2800" b="1" dirty="0"/>
              <a:t> بالقاهرة، أنهى دراسته الثانوية بمدرسة التوفيقية ،</a:t>
            </a:r>
            <a:endParaRPr lang="en-US" sz="2800" b="1" dirty="0">
              <a:solidFill>
                <a:srgbClr val="FF0000"/>
              </a:solidFill>
            </a:endParaRPr>
          </a:p>
          <a:p>
            <a:pPr algn="r"/>
            <a:r>
              <a:rPr lang="ar-EG" sz="2800" b="1" dirty="0">
                <a:solidFill>
                  <a:srgbClr val="FF0000"/>
                </a:solidFill>
              </a:rPr>
              <a:t>** </a:t>
            </a:r>
            <a:r>
              <a:rPr lang="ar-EG" sz="2800" b="1" dirty="0"/>
              <a:t>ثم حصل على</a:t>
            </a:r>
            <a:r>
              <a:rPr lang="ar-EG" sz="2800" b="1" dirty="0">
                <a:solidFill>
                  <a:srgbClr val="FF0000"/>
                </a:solidFill>
              </a:rPr>
              <a:t> شهادة الحقوق </a:t>
            </a:r>
            <a:r>
              <a:rPr lang="ar-EG" sz="2800" b="1" dirty="0"/>
              <a:t>من مدرسة الحقوق عام 1889م ،</a:t>
            </a:r>
          </a:p>
          <a:p>
            <a:pPr algn="r"/>
            <a:r>
              <a:rPr lang="ar-EG" sz="2800" b="1" dirty="0">
                <a:solidFill>
                  <a:srgbClr val="FF0000"/>
                </a:solidFill>
              </a:rPr>
              <a:t>***</a:t>
            </a:r>
            <a:r>
              <a:rPr lang="ar-EG" sz="2800" b="1" dirty="0"/>
              <a:t> أهتم بالإضافة لدراسة الحقوق بدراسة الأمور </a:t>
            </a:r>
            <a:r>
              <a:rPr lang="ar-EG" sz="2800" b="1" dirty="0">
                <a:solidFill>
                  <a:srgbClr val="FF0000"/>
                </a:solidFill>
              </a:rPr>
              <a:t>الاقتصادية</a:t>
            </a:r>
            <a:r>
              <a:rPr lang="ar-EG" sz="2800" b="1" dirty="0"/>
              <a:t> ، </a:t>
            </a:r>
          </a:p>
          <a:p>
            <a:pPr algn="r"/>
            <a:r>
              <a:rPr lang="ar-EG" sz="2800" b="1" dirty="0">
                <a:solidFill>
                  <a:srgbClr val="FF0000"/>
                </a:solidFill>
              </a:rPr>
              <a:t>***</a:t>
            </a:r>
            <a:r>
              <a:rPr lang="ar-EG" sz="2800" b="1" dirty="0"/>
              <a:t>وأيضاً الإطلاع على العديد من الكتب في مختلف مجالات </a:t>
            </a:r>
            <a:r>
              <a:rPr lang="ar-EG" sz="2800" b="1" dirty="0">
                <a:solidFill>
                  <a:srgbClr val="00B050"/>
                </a:solidFill>
              </a:rPr>
              <a:t>المعرفة والعلوم </a:t>
            </a:r>
            <a:r>
              <a:rPr lang="ar-EG" sz="2800" b="1" dirty="0"/>
              <a:t>،</a:t>
            </a:r>
          </a:p>
          <a:p>
            <a:pPr algn="r"/>
            <a:r>
              <a:rPr lang="ar-EG" sz="2800" b="1" dirty="0">
                <a:solidFill>
                  <a:srgbClr val="FF0000"/>
                </a:solidFill>
              </a:rPr>
              <a:t>***** </a:t>
            </a:r>
            <a:r>
              <a:rPr lang="ar-EG" sz="2800" b="1" dirty="0"/>
              <a:t>وقام بدراسة </a:t>
            </a:r>
            <a:r>
              <a:rPr lang="ar-EG" sz="2800" b="1" dirty="0">
                <a:solidFill>
                  <a:srgbClr val="00B050"/>
                </a:solidFill>
              </a:rPr>
              <a:t>اللغة الفرنسية </a:t>
            </a:r>
            <a:r>
              <a:rPr lang="ar-EG" sz="2800" b="1" dirty="0"/>
              <a:t>حتى أجادها إجادة تامة </a:t>
            </a:r>
            <a:r>
              <a:rPr lang="ar-SA" sz="2800" b="1" dirty="0"/>
              <a:t> .</a:t>
            </a:r>
            <a:endParaRPr lang="en-US" sz="2800" dirty="0"/>
          </a:p>
        </p:txBody>
      </p:sp>
    </p:spTree>
    <p:extLst>
      <p:ext uri="{BB962C8B-B14F-4D97-AF65-F5344CB8AC3E}">
        <p14:creationId xmlns:p14="http://schemas.microsoft.com/office/powerpoint/2010/main" val="1622560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D80A439-0653-4838-9C16-8473586D81B6}"/>
              </a:ext>
            </a:extLst>
          </p:cNvPr>
          <p:cNvSpPr txBox="1"/>
          <p:nvPr/>
        </p:nvSpPr>
        <p:spPr>
          <a:xfrm>
            <a:off x="1039091" y="1551709"/>
            <a:ext cx="10363200" cy="3046988"/>
          </a:xfrm>
          <a:prstGeom prst="rect">
            <a:avLst/>
          </a:prstGeom>
          <a:noFill/>
        </p:spPr>
        <p:txBody>
          <a:bodyPr wrap="square" rtlCol="0">
            <a:spAutoFit/>
          </a:bodyPr>
          <a:lstStyle/>
          <a:p>
            <a:pPr algn="ctr"/>
            <a:r>
              <a:rPr lang="ar-EG" sz="3200" b="1" dirty="0">
                <a:solidFill>
                  <a:srgbClr val="FF0000"/>
                </a:solidFill>
              </a:rPr>
              <a:t>أنشاء طلعت " شركة التعاون المالي"، </a:t>
            </a:r>
          </a:p>
          <a:p>
            <a:pPr algn="r"/>
            <a:r>
              <a:rPr lang="ar-EG" sz="3200" b="1" dirty="0"/>
              <a:t>***و التي قامت بتقديم العديد من القروض المالية للشركات الصغيرة المتعسرة مادياً . </a:t>
            </a:r>
          </a:p>
          <a:p>
            <a:pPr algn="r"/>
            <a:r>
              <a:rPr lang="ar-EG" sz="3200" b="1" dirty="0"/>
              <a:t>***و </a:t>
            </a:r>
            <a:r>
              <a:rPr lang="ar-SA" sz="3200" b="1" dirty="0"/>
              <a:t>في عام 1911 قدم طلعت حرب رؤيته الفكرية واجتهاداته النظرية عن كيفية إحداث ثورته الثقافية </a:t>
            </a:r>
            <a:endParaRPr lang="ar-EG" sz="3200" b="1" dirty="0"/>
          </a:p>
          <a:p>
            <a:pPr algn="r"/>
            <a:r>
              <a:rPr lang="ar-EG" sz="3200" b="1" dirty="0"/>
              <a:t>****</a:t>
            </a:r>
            <a:r>
              <a:rPr lang="ar-SA" sz="3200" b="1" dirty="0"/>
              <a:t>وذلك من خلال كتابه "علاج مصر الاقتصادي وإنشاء بنك للمصريين" </a:t>
            </a:r>
            <a:endParaRPr lang="en-US" sz="3200" dirty="0"/>
          </a:p>
        </p:txBody>
      </p:sp>
    </p:spTree>
    <p:extLst>
      <p:ext uri="{BB962C8B-B14F-4D97-AF65-F5344CB8AC3E}">
        <p14:creationId xmlns:p14="http://schemas.microsoft.com/office/powerpoint/2010/main" val="1022565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60AD76E-C4D3-4953-A944-5A733B23D9FA}"/>
              </a:ext>
            </a:extLst>
          </p:cNvPr>
          <p:cNvSpPr txBox="1"/>
          <p:nvPr/>
        </p:nvSpPr>
        <p:spPr>
          <a:xfrm>
            <a:off x="942109" y="1468582"/>
            <a:ext cx="10640291" cy="2862322"/>
          </a:xfrm>
          <a:prstGeom prst="rect">
            <a:avLst/>
          </a:prstGeom>
          <a:noFill/>
        </p:spPr>
        <p:txBody>
          <a:bodyPr wrap="square" rtlCol="0">
            <a:spAutoFit/>
          </a:bodyPr>
          <a:lstStyle/>
          <a:p>
            <a:pPr algn="r" rtl="1"/>
            <a:r>
              <a:rPr lang="en-US" sz="3600" b="1" dirty="0" err="1"/>
              <a:t>وفي</a:t>
            </a:r>
            <a:r>
              <a:rPr lang="en-US" sz="3600" b="1" dirty="0"/>
              <a:t> </a:t>
            </a:r>
            <a:r>
              <a:rPr lang="en-US" sz="3600" b="1" dirty="0" err="1"/>
              <a:t>عام</a:t>
            </a:r>
            <a:r>
              <a:rPr lang="en-US" sz="3600" b="1" dirty="0"/>
              <a:t> 1912 </a:t>
            </a:r>
            <a:r>
              <a:rPr lang="en-US" sz="3600" b="1" dirty="0" err="1"/>
              <a:t>قدم</a:t>
            </a:r>
            <a:r>
              <a:rPr lang="en-US" sz="3600" b="1" dirty="0"/>
              <a:t> </a:t>
            </a:r>
            <a:r>
              <a:rPr lang="en-US" sz="3600" b="1" dirty="0" err="1"/>
              <a:t>طلعت</a:t>
            </a:r>
            <a:r>
              <a:rPr lang="en-US" sz="3600" b="1" dirty="0"/>
              <a:t> </a:t>
            </a:r>
            <a:r>
              <a:rPr lang="en-US" sz="3600" b="1" dirty="0" err="1"/>
              <a:t>حرب</a:t>
            </a:r>
            <a:r>
              <a:rPr lang="en-US" sz="3600" b="1" dirty="0"/>
              <a:t> </a:t>
            </a:r>
            <a:r>
              <a:rPr lang="en-US" sz="3600" b="1" dirty="0" err="1"/>
              <a:t>كتابه</a:t>
            </a:r>
            <a:r>
              <a:rPr lang="en-US" sz="3600" b="1" dirty="0"/>
              <a:t> "</a:t>
            </a:r>
            <a:r>
              <a:rPr lang="en-US" sz="3600" b="1" dirty="0" err="1">
                <a:solidFill>
                  <a:srgbClr val="FF0000"/>
                </a:solidFill>
              </a:rPr>
              <a:t>قناة</a:t>
            </a:r>
            <a:r>
              <a:rPr lang="en-US" sz="3600" b="1" dirty="0">
                <a:solidFill>
                  <a:srgbClr val="FF0000"/>
                </a:solidFill>
              </a:rPr>
              <a:t> </a:t>
            </a:r>
            <a:r>
              <a:rPr lang="en-US" sz="3600" b="1" dirty="0" err="1">
                <a:solidFill>
                  <a:srgbClr val="FF0000"/>
                </a:solidFill>
              </a:rPr>
              <a:t>السويس</a:t>
            </a:r>
            <a:r>
              <a:rPr lang="en-US" sz="3600" b="1" dirty="0"/>
              <a:t>" </a:t>
            </a:r>
            <a:endParaRPr lang="ar-EG" sz="3600" b="1" dirty="0"/>
          </a:p>
          <a:p>
            <a:pPr algn="r" rtl="1"/>
            <a:r>
              <a:rPr lang="ar-EG" sz="3600" b="1" dirty="0"/>
              <a:t>***</a:t>
            </a:r>
            <a:r>
              <a:rPr lang="en-US" sz="3600" b="1" dirty="0" err="1"/>
              <a:t>وذلك</a:t>
            </a:r>
            <a:r>
              <a:rPr lang="en-US" sz="3600" b="1" dirty="0"/>
              <a:t> </a:t>
            </a:r>
            <a:r>
              <a:rPr lang="en-US" sz="3600" b="1" dirty="0" err="1"/>
              <a:t>للقضاء</a:t>
            </a:r>
            <a:r>
              <a:rPr lang="en-US" sz="3600" b="1" dirty="0"/>
              <a:t> </a:t>
            </a:r>
            <a:r>
              <a:rPr lang="en-US" sz="3600" b="1" dirty="0" err="1"/>
              <a:t>علي</a:t>
            </a:r>
            <a:r>
              <a:rPr lang="en-US" sz="3600" b="1" dirty="0"/>
              <a:t> </a:t>
            </a:r>
            <a:r>
              <a:rPr lang="en-US" sz="3600" b="1" dirty="0" err="1"/>
              <a:t>مخطط</a:t>
            </a:r>
            <a:r>
              <a:rPr lang="en-US" sz="3600" b="1" dirty="0"/>
              <a:t> </a:t>
            </a:r>
            <a:r>
              <a:rPr lang="en-US" sz="3600" b="1" dirty="0" err="1">
                <a:solidFill>
                  <a:srgbClr val="FF0000"/>
                </a:solidFill>
              </a:rPr>
              <a:t>انجلترا</a:t>
            </a:r>
            <a:r>
              <a:rPr lang="en-US" sz="3600" b="1" dirty="0"/>
              <a:t> و </a:t>
            </a:r>
            <a:r>
              <a:rPr lang="en-US" sz="3600" b="1" dirty="0" err="1">
                <a:solidFill>
                  <a:srgbClr val="FF0000"/>
                </a:solidFill>
              </a:rPr>
              <a:t>فرنسا</a:t>
            </a:r>
            <a:r>
              <a:rPr lang="en-US" sz="3600" b="1" dirty="0">
                <a:solidFill>
                  <a:srgbClr val="FF0000"/>
                </a:solidFill>
              </a:rPr>
              <a:t> </a:t>
            </a:r>
            <a:endParaRPr lang="ar-EG" sz="3600" b="1" dirty="0">
              <a:solidFill>
                <a:srgbClr val="FF0000"/>
              </a:solidFill>
            </a:endParaRPr>
          </a:p>
          <a:p>
            <a:pPr algn="r" rtl="1"/>
            <a:r>
              <a:rPr lang="ar-EG" sz="3600" b="1" dirty="0"/>
              <a:t>***</a:t>
            </a:r>
            <a:r>
              <a:rPr lang="en-US" sz="3600" b="1" dirty="0"/>
              <a:t>ف</a:t>
            </a:r>
            <a:r>
              <a:rPr lang="ar-EG" sz="3600" b="1" dirty="0"/>
              <a:t>ي</a:t>
            </a:r>
            <a:r>
              <a:rPr lang="en-US" sz="3600" b="1" dirty="0" err="1"/>
              <a:t>مد</a:t>
            </a:r>
            <a:r>
              <a:rPr lang="en-US" sz="3600" b="1" dirty="0"/>
              <a:t> </a:t>
            </a:r>
            <a:r>
              <a:rPr lang="en-US" sz="3600" b="1" dirty="0" err="1"/>
              <a:t>احتكار</a:t>
            </a:r>
            <a:r>
              <a:rPr lang="en-US" sz="3600" b="1" dirty="0"/>
              <a:t> </a:t>
            </a:r>
            <a:r>
              <a:rPr lang="en-US" sz="3600" b="1" dirty="0" err="1"/>
              <a:t>قناة</a:t>
            </a:r>
            <a:r>
              <a:rPr lang="en-US" sz="3600" b="1" dirty="0"/>
              <a:t> </a:t>
            </a:r>
            <a:r>
              <a:rPr lang="en-US" sz="3600" b="1" dirty="0" err="1"/>
              <a:t>السويس</a:t>
            </a:r>
            <a:r>
              <a:rPr lang="en-US" sz="3600" b="1" dirty="0"/>
              <a:t> </a:t>
            </a:r>
            <a:r>
              <a:rPr lang="en-US" sz="3600" b="1" dirty="0">
                <a:solidFill>
                  <a:srgbClr val="FF0000"/>
                </a:solidFill>
              </a:rPr>
              <a:t>40 </a:t>
            </a:r>
            <a:r>
              <a:rPr lang="en-US" sz="3600" b="1" dirty="0" err="1"/>
              <a:t>سنة</a:t>
            </a:r>
            <a:r>
              <a:rPr lang="en-US" sz="3600" b="1" dirty="0"/>
              <a:t> </a:t>
            </a:r>
            <a:r>
              <a:rPr lang="en-US" sz="3600" b="1" dirty="0" err="1"/>
              <a:t>آخرى</a:t>
            </a:r>
            <a:r>
              <a:rPr lang="en-US" sz="3600" b="1" dirty="0"/>
              <a:t> .</a:t>
            </a:r>
            <a:endParaRPr lang="ar-EG" sz="3600" b="1" dirty="0"/>
          </a:p>
          <a:p>
            <a:pPr algn="r" rtl="1"/>
            <a:r>
              <a:rPr lang="ar-EG" sz="3600" b="1" dirty="0"/>
              <a:t>***</a:t>
            </a:r>
            <a:r>
              <a:rPr lang="en-US" sz="3600" b="1" dirty="0"/>
              <a:t>و </a:t>
            </a:r>
            <a:r>
              <a:rPr lang="en-US" sz="3600" b="1" dirty="0" err="1"/>
              <a:t>كان</a:t>
            </a:r>
            <a:r>
              <a:rPr lang="en-US" sz="3600" b="1" dirty="0"/>
              <a:t> </a:t>
            </a:r>
            <a:r>
              <a:rPr lang="en-US" sz="3600" b="1" dirty="0" err="1"/>
              <a:t>طلعت</a:t>
            </a:r>
            <a:r>
              <a:rPr lang="en-US" sz="3600" b="1" dirty="0"/>
              <a:t> </a:t>
            </a:r>
            <a:r>
              <a:rPr lang="en-US" sz="3600" b="1" dirty="0" err="1"/>
              <a:t>حرب</a:t>
            </a:r>
            <a:r>
              <a:rPr lang="en-US" sz="3600" b="1" dirty="0"/>
              <a:t> </a:t>
            </a:r>
            <a:r>
              <a:rPr lang="en-US" sz="3600" b="1" dirty="0" err="1">
                <a:solidFill>
                  <a:srgbClr val="FF0000"/>
                </a:solidFill>
              </a:rPr>
              <a:t>يدافع</a:t>
            </a:r>
            <a:r>
              <a:rPr lang="en-US" sz="3600" b="1" dirty="0">
                <a:solidFill>
                  <a:srgbClr val="FF0000"/>
                </a:solidFill>
              </a:rPr>
              <a:t> </a:t>
            </a:r>
            <a:r>
              <a:rPr lang="en-US" sz="3600" b="1" dirty="0" err="1">
                <a:solidFill>
                  <a:srgbClr val="FF0000"/>
                </a:solidFill>
              </a:rPr>
              <a:t>عن</a:t>
            </a:r>
            <a:r>
              <a:rPr lang="en-US" sz="3600" b="1" dirty="0">
                <a:solidFill>
                  <a:srgbClr val="FF0000"/>
                </a:solidFill>
              </a:rPr>
              <a:t> </a:t>
            </a:r>
            <a:r>
              <a:rPr lang="en-US" sz="3600" b="1" dirty="0" err="1">
                <a:solidFill>
                  <a:srgbClr val="FF0000"/>
                </a:solidFill>
              </a:rPr>
              <a:t>الفلاحين</a:t>
            </a:r>
            <a:r>
              <a:rPr lang="en-US" sz="3600" b="1" dirty="0">
                <a:solidFill>
                  <a:srgbClr val="FF0000"/>
                </a:solidFill>
              </a:rPr>
              <a:t> </a:t>
            </a:r>
            <a:r>
              <a:rPr lang="en-US" sz="3600" b="1" dirty="0" err="1"/>
              <a:t>والغلابة</a:t>
            </a:r>
            <a:r>
              <a:rPr lang="en-US" sz="3600" b="1" dirty="0"/>
              <a:t> </a:t>
            </a:r>
            <a:r>
              <a:rPr lang="en-US" sz="3600" b="1" dirty="0" err="1"/>
              <a:t>ويدافع</a:t>
            </a:r>
            <a:r>
              <a:rPr lang="en-US" sz="3600" b="1" dirty="0"/>
              <a:t> </a:t>
            </a:r>
            <a:r>
              <a:rPr lang="en-US" sz="3600" b="1" dirty="0" err="1"/>
              <a:t>عنهم</a:t>
            </a:r>
            <a:r>
              <a:rPr lang="en-US" sz="3600" b="1" dirty="0"/>
              <a:t> </a:t>
            </a:r>
            <a:r>
              <a:rPr lang="en-US" sz="3600" b="1" dirty="0" err="1"/>
              <a:t>فعند</a:t>
            </a:r>
            <a:r>
              <a:rPr lang="en-US" sz="3600" b="1" dirty="0"/>
              <a:t> </a:t>
            </a:r>
            <a:r>
              <a:rPr lang="en-US" sz="3600" b="1" dirty="0" err="1"/>
              <a:t>تصفية</a:t>
            </a:r>
            <a:r>
              <a:rPr lang="en-US" sz="3600" b="1" dirty="0"/>
              <a:t> </a:t>
            </a:r>
            <a:r>
              <a:rPr lang="en-US" sz="3600" b="1" dirty="0" err="1"/>
              <a:t>الدائرة</a:t>
            </a:r>
            <a:r>
              <a:rPr lang="en-US" sz="3600" b="1" dirty="0"/>
              <a:t> </a:t>
            </a:r>
            <a:r>
              <a:rPr lang="en-US" sz="3600" b="1" dirty="0" err="1"/>
              <a:t>السنية</a:t>
            </a:r>
            <a:r>
              <a:rPr lang="en-US" sz="3600" b="1" dirty="0"/>
              <a:t> </a:t>
            </a:r>
            <a:r>
              <a:rPr lang="en-US" sz="3600" b="1" dirty="0" err="1"/>
              <a:t>عمل</a:t>
            </a:r>
            <a:r>
              <a:rPr lang="en-US" sz="3600" b="1" dirty="0"/>
              <a:t> </a:t>
            </a:r>
            <a:r>
              <a:rPr lang="en-US" sz="3600" b="1" dirty="0" err="1"/>
              <a:t>على</a:t>
            </a:r>
            <a:r>
              <a:rPr lang="en-US" sz="3600" b="1" dirty="0"/>
              <a:t> </a:t>
            </a:r>
            <a:r>
              <a:rPr lang="en-US" sz="3600" b="1" dirty="0" err="1"/>
              <a:t>بيع</a:t>
            </a:r>
            <a:r>
              <a:rPr lang="en-US" sz="3600" b="1" dirty="0"/>
              <a:t> </a:t>
            </a:r>
            <a:r>
              <a:rPr lang="en-US" sz="3600" b="1" dirty="0" err="1"/>
              <a:t>الأراضي</a:t>
            </a:r>
            <a:r>
              <a:rPr lang="en-US" sz="3600" b="1" dirty="0"/>
              <a:t> </a:t>
            </a:r>
            <a:r>
              <a:rPr lang="en-US" sz="3600" b="1" dirty="0" err="1"/>
              <a:t>إلى</a:t>
            </a:r>
            <a:r>
              <a:rPr lang="en-US" sz="3600" b="1" dirty="0"/>
              <a:t> </a:t>
            </a:r>
            <a:r>
              <a:rPr lang="en-US" sz="3600" b="1" dirty="0" err="1"/>
              <a:t>الفلاحين</a:t>
            </a:r>
            <a:r>
              <a:rPr lang="en-US" sz="3600" b="1" dirty="0"/>
              <a:t> . </a:t>
            </a:r>
            <a:endParaRPr lang="en-US" sz="3600" dirty="0"/>
          </a:p>
        </p:txBody>
      </p:sp>
    </p:spTree>
    <p:extLst>
      <p:ext uri="{BB962C8B-B14F-4D97-AF65-F5344CB8AC3E}">
        <p14:creationId xmlns:p14="http://schemas.microsoft.com/office/powerpoint/2010/main" val="1675763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7263AED-F2C8-4E70-B557-716142C0069F}"/>
              </a:ext>
            </a:extLst>
          </p:cNvPr>
          <p:cNvSpPr txBox="1"/>
          <p:nvPr/>
        </p:nvSpPr>
        <p:spPr>
          <a:xfrm>
            <a:off x="2230582" y="1052945"/>
            <a:ext cx="7910945" cy="3970318"/>
          </a:xfrm>
          <a:prstGeom prst="rect">
            <a:avLst/>
          </a:prstGeom>
          <a:noFill/>
        </p:spPr>
        <p:txBody>
          <a:bodyPr wrap="square" rtlCol="0">
            <a:spAutoFit/>
          </a:bodyPr>
          <a:lstStyle/>
          <a:p>
            <a:pPr algn="r" rtl="1"/>
            <a:r>
              <a:rPr lang="ar-SA" sz="3600" b="1" dirty="0"/>
              <a:t>و فكر  طلعت حرب في  </a:t>
            </a:r>
            <a:r>
              <a:rPr lang="ar-SA" sz="3600" b="1" dirty="0">
                <a:solidFill>
                  <a:srgbClr val="FF0000"/>
                </a:solidFill>
              </a:rPr>
              <a:t>إنشاء بنك للمصريين </a:t>
            </a:r>
            <a:endParaRPr lang="ar-EG" sz="3600" b="1" dirty="0">
              <a:solidFill>
                <a:srgbClr val="FF0000"/>
              </a:solidFill>
            </a:endParaRPr>
          </a:p>
          <a:p>
            <a:pPr algn="r" rtl="1"/>
            <a:r>
              <a:rPr lang="ar-EG" sz="3600" b="1" dirty="0">
                <a:solidFill>
                  <a:srgbClr val="FF0000"/>
                </a:solidFill>
              </a:rPr>
              <a:t>***</a:t>
            </a:r>
            <a:r>
              <a:rPr lang="ar-SA" sz="3600" b="1" dirty="0"/>
              <a:t>انعقد المؤتمر الوطني عام 1911 للنظر في مشكلات مصر الإجتماعية </a:t>
            </a:r>
            <a:endParaRPr lang="ar-EG" sz="3600" b="1" dirty="0"/>
          </a:p>
          <a:p>
            <a:pPr algn="r" rtl="1"/>
            <a:r>
              <a:rPr lang="ar-EG" sz="3600" b="1" dirty="0">
                <a:solidFill>
                  <a:srgbClr val="FF0000"/>
                </a:solidFill>
              </a:rPr>
              <a:t>***</a:t>
            </a:r>
            <a:r>
              <a:rPr lang="ar-SA" sz="3600" b="1" dirty="0"/>
              <a:t>وقرر أعضاء المؤتمر  تنفيذ فكرة طلعت  حرب في إنشاء بنك مصر </a:t>
            </a:r>
            <a:endParaRPr lang="ar-EG" sz="3600" b="1" dirty="0"/>
          </a:p>
          <a:p>
            <a:pPr algn="r" rtl="1"/>
            <a:r>
              <a:rPr lang="ar-EG" sz="3600" b="1" dirty="0">
                <a:solidFill>
                  <a:srgbClr val="FF0000"/>
                </a:solidFill>
              </a:rPr>
              <a:t>***</a:t>
            </a:r>
            <a:r>
              <a:rPr lang="ar-SA" sz="3600" b="1" dirty="0"/>
              <a:t>وقد تعطلت عملية إنشاء البنك بسبب الحرب العالمية الأولى .</a:t>
            </a:r>
            <a:endParaRPr lang="en-US" sz="3600" dirty="0"/>
          </a:p>
        </p:txBody>
      </p:sp>
    </p:spTree>
    <p:extLst>
      <p:ext uri="{BB962C8B-B14F-4D97-AF65-F5344CB8AC3E}">
        <p14:creationId xmlns:p14="http://schemas.microsoft.com/office/powerpoint/2010/main" val="981860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047D7E-C956-4007-A067-E69334BE452C}"/>
              </a:ext>
            </a:extLst>
          </p:cNvPr>
          <p:cNvSpPr txBox="1"/>
          <p:nvPr/>
        </p:nvSpPr>
        <p:spPr>
          <a:xfrm>
            <a:off x="1620981" y="2632364"/>
            <a:ext cx="8950037" cy="2062103"/>
          </a:xfrm>
          <a:prstGeom prst="rect">
            <a:avLst/>
          </a:prstGeom>
          <a:noFill/>
        </p:spPr>
        <p:txBody>
          <a:bodyPr wrap="square" rtlCol="0">
            <a:spAutoFit/>
          </a:bodyPr>
          <a:lstStyle/>
          <a:p>
            <a:pPr algn="r"/>
            <a:r>
              <a:rPr lang="ar-SA" sz="3200" b="1" dirty="0"/>
              <a:t>و بعد  انتهاء  الحرب دون أن تحصل مصر على استقلالها السياسي اشتعلت  </a:t>
            </a:r>
            <a:r>
              <a:rPr lang="ar-SA" sz="3200" b="1" dirty="0">
                <a:solidFill>
                  <a:srgbClr val="FF0000"/>
                </a:solidFill>
              </a:rPr>
              <a:t>ثورة 1919 </a:t>
            </a:r>
            <a:r>
              <a:rPr lang="ar-SA" sz="3200" b="1" dirty="0"/>
              <a:t>بزعامة </a:t>
            </a:r>
            <a:r>
              <a:rPr lang="ar-SA" sz="3200" b="1" dirty="0">
                <a:solidFill>
                  <a:srgbClr val="00B050"/>
                </a:solidFill>
              </a:rPr>
              <a:t>سعد زغلول</a:t>
            </a:r>
            <a:r>
              <a:rPr lang="ar-SA" sz="3200" b="1" dirty="0"/>
              <a:t> وأثناء الثورة دعا طلعت حرب أبناء مصر إلى الكفاح ضد سيطرة الأجانب الإقتصادية على خيرات مصر ، </a:t>
            </a:r>
            <a:endParaRPr lang="en-US" sz="3200" dirty="0"/>
          </a:p>
        </p:txBody>
      </p:sp>
    </p:spTree>
    <p:extLst>
      <p:ext uri="{BB962C8B-B14F-4D97-AF65-F5344CB8AC3E}">
        <p14:creationId xmlns:p14="http://schemas.microsoft.com/office/powerpoint/2010/main" val="684728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2CB0570-1882-4D17-A9E3-7F5D4CABE47C}"/>
              </a:ext>
            </a:extLst>
          </p:cNvPr>
          <p:cNvSpPr txBox="1"/>
          <p:nvPr/>
        </p:nvSpPr>
        <p:spPr>
          <a:xfrm>
            <a:off x="1274618" y="1219200"/>
            <a:ext cx="8645237" cy="5016758"/>
          </a:xfrm>
          <a:prstGeom prst="rect">
            <a:avLst/>
          </a:prstGeom>
          <a:noFill/>
        </p:spPr>
        <p:txBody>
          <a:bodyPr wrap="square" rtlCol="0">
            <a:spAutoFit/>
          </a:bodyPr>
          <a:lstStyle/>
          <a:p>
            <a:pPr algn="r" rtl="1"/>
            <a:r>
              <a:rPr lang="ar-SA" sz="3200" b="1" dirty="0"/>
              <a:t>و طرحة  فكرة إنشاء بنك مصر وينجح طلعت حرب في إنشاء البنك </a:t>
            </a:r>
            <a:r>
              <a:rPr lang="ar-SA" sz="3200" b="1" dirty="0">
                <a:solidFill>
                  <a:srgbClr val="FF0000"/>
                </a:solidFill>
              </a:rPr>
              <a:t>عام 1920 </a:t>
            </a:r>
            <a:r>
              <a:rPr lang="ar-SA" sz="3200" b="1" dirty="0"/>
              <a:t>حيث تم الإحتفال بتأسيسه مساء الجمعة 7 /5/ 1920 في دار الأوبرا السلطانية ،</a:t>
            </a:r>
            <a:endParaRPr lang="ar-EG" sz="3200" b="1" dirty="0"/>
          </a:p>
          <a:p>
            <a:pPr algn="r" rtl="1"/>
            <a:r>
              <a:rPr lang="ar-EG" sz="3200" b="1" dirty="0">
                <a:solidFill>
                  <a:srgbClr val="FF0000"/>
                </a:solidFill>
              </a:rPr>
              <a:t>****</a:t>
            </a:r>
            <a:r>
              <a:rPr lang="ar-SA" sz="3200" b="1" dirty="0"/>
              <a:t> وذلك </a:t>
            </a:r>
            <a:r>
              <a:rPr lang="ar-SA" sz="3200" b="1" dirty="0">
                <a:solidFill>
                  <a:srgbClr val="FF0000"/>
                </a:solidFill>
              </a:rPr>
              <a:t>برأس مال 180 ألف جنيه </a:t>
            </a:r>
            <a:r>
              <a:rPr lang="ar-SA" sz="3200" b="1" dirty="0"/>
              <a:t>وتم تحديد قيمة السهم </a:t>
            </a:r>
            <a:r>
              <a:rPr lang="ar-SA" sz="3200" b="1" dirty="0">
                <a:solidFill>
                  <a:srgbClr val="FF0000"/>
                </a:solidFill>
              </a:rPr>
              <a:t>بأربعة</a:t>
            </a:r>
            <a:r>
              <a:rPr lang="ar-SA" sz="3200" b="1" dirty="0"/>
              <a:t> جنيهات مصرية ، وفي نهاية عامه الأول ارتفع رأس مال البنك إلى </a:t>
            </a:r>
            <a:r>
              <a:rPr lang="ar-SA" sz="3200" b="1" dirty="0">
                <a:solidFill>
                  <a:srgbClr val="FF0000"/>
                </a:solidFill>
              </a:rPr>
              <a:t>175 ألف جنيه </a:t>
            </a:r>
            <a:r>
              <a:rPr lang="ar-SA" sz="3200" b="1" dirty="0"/>
              <a:t>ثم إلى </a:t>
            </a:r>
            <a:r>
              <a:rPr lang="ar-SA" sz="3200" b="1" dirty="0">
                <a:solidFill>
                  <a:srgbClr val="FF0000"/>
                </a:solidFill>
              </a:rPr>
              <a:t>نصف مليون جنيه </a:t>
            </a:r>
            <a:r>
              <a:rPr lang="ar-SA" sz="3200" b="1" dirty="0"/>
              <a:t>عام 1925 ، ثم إلى مليون جنيه عام 1932 .   </a:t>
            </a:r>
            <a:endParaRPr lang="ar-EG" sz="3200" b="1" dirty="0"/>
          </a:p>
          <a:p>
            <a:pPr algn="r" rtl="1"/>
            <a:r>
              <a:rPr lang="ar-EG" sz="3200" b="1" dirty="0">
                <a:solidFill>
                  <a:srgbClr val="FF0000"/>
                </a:solidFill>
              </a:rPr>
              <a:t>****</a:t>
            </a:r>
            <a:r>
              <a:rPr lang="ar-SA" sz="3200" b="1" dirty="0"/>
              <a:t>ويعد انشاء بنك مصر في أوائل القرن العشرين بمثابة بداية الاستقلال الاقتصادي لمصر ، </a:t>
            </a:r>
            <a:endParaRPr lang="ar-EG" sz="3200" b="1" dirty="0"/>
          </a:p>
          <a:p>
            <a:pPr algn="r" rtl="1"/>
            <a:r>
              <a:rPr lang="ar-EG" sz="3200" b="1" dirty="0">
                <a:solidFill>
                  <a:srgbClr val="FF0000"/>
                </a:solidFill>
              </a:rPr>
              <a:t>***</a:t>
            </a:r>
            <a:r>
              <a:rPr lang="ar-SA" sz="3200" b="1" dirty="0"/>
              <a:t>كما كانت ثورة 1919 م بداية الاستقلال السياسي .</a:t>
            </a:r>
            <a:endParaRPr lang="en-US" sz="3200" dirty="0"/>
          </a:p>
        </p:txBody>
      </p:sp>
    </p:spTree>
    <p:extLst>
      <p:ext uri="{BB962C8B-B14F-4D97-AF65-F5344CB8AC3E}">
        <p14:creationId xmlns:p14="http://schemas.microsoft.com/office/powerpoint/2010/main" val="2383949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B3BD2B3-A2DC-4047-B345-49449D53FC60}"/>
              </a:ext>
            </a:extLst>
          </p:cNvPr>
          <p:cNvSpPr txBox="1"/>
          <p:nvPr/>
        </p:nvSpPr>
        <p:spPr>
          <a:xfrm>
            <a:off x="526473" y="1246909"/>
            <a:ext cx="10183091" cy="3539430"/>
          </a:xfrm>
          <a:prstGeom prst="rect">
            <a:avLst/>
          </a:prstGeom>
          <a:noFill/>
        </p:spPr>
        <p:txBody>
          <a:bodyPr wrap="square" rtlCol="0">
            <a:spAutoFit/>
          </a:bodyPr>
          <a:lstStyle/>
          <a:p>
            <a:pPr algn="r"/>
            <a:r>
              <a:rPr lang="ar-EG" sz="3200" b="1" dirty="0">
                <a:solidFill>
                  <a:srgbClr val="FF0000"/>
                </a:solidFill>
              </a:rPr>
              <a:t>***</a:t>
            </a:r>
            <a:r>
              <a:rPr lang="ar-SA" sz="3200" b="1" dirty="0"/>
              <a:t>و نتج عن انشاء بنك مصر زيادة  النضج الفكري للشعب المصري في أوائل القرن العشرين ، فالشعب المصري الذي خرج في ثورة 1919 م لم يكن فقط يتمتع بنضج سياسي ، و إنما كان لديه وعي و فهم لتحرير و تطوير المجالات الأخري  الاقتصادية و الفنية و غيرها بدرجة لا تقل عن وعيه السياسي . </a:t>
            </a:r>
            <a:endParaRPr lang="ar-EG" sz="3200" b="1" dirty="0"/>
          </a:p>
          <a:p>
            <a:pPr algn="r"/>
            <a:r>
              <a:rPr lang="ar-EG" sz="3200" b="1" dirty="0">
                <a:solidFill>
                  <a:srgbClr val="FF0000"/>
                </a:solidFill>
              </a:rPr>
              <a:t>****</a:t>
            </a:r>
            <a:r>
              <a:rPr lang="ar-SA" sz="3200" b="1" dirty="0"/>
              <a:t>هذا الوعي الفكري الشامل للمجتمع المصري تفجر في انجازات كبيرة في في جميع المجالات ، الاقتصادية منها مثل بنك مصر ، </a:t>
            </a:r>
            <a:endParaRPr lang="en-US" sz="3200" dirty="0"/>
          </a:p>
        </p:txBody>
      </p:sp>
    </p:spTree>
    <p:extLst>
      <p:ext uri="{BB962C8B-B14F-4D97-AF65-F5344CB8AC3E}">
        <p14:creationId xmlns:p14="http://schemas.microsoft.com/office/powerpoint/2010/main" val="3004786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TotalTime>
  <Words>1497</Words>
  <Application>Microsoft Office PowerPoint</Application>
  <PresentationFormat>Widescreen</PresentationFormat>
  <Paragraphs>75</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TECHNOLOGY WORLD</dc:creator>
  <cp:lastModifiedBy>TECHNOLOGY WORLD</cp:lastModifiedBy>
  <cp:revision>14</cp:revision>
  <dcterms:created xsi:type="dcterms:W3CDTF">2020-03-16T13:13:46Z</dcterms:created>
  <dcterms:modified xsi:type="dcterms:W3CDTF">2020-03-17T19:31:04Z</dcterms:modified>
</cp:coreProperties>
</file>